
<file path=[Content_Types].xml><?xml version="1.0" encoding="utf-8"?>
<Types xmlns="http://schemas.openxmlformats.org/package/2006/content-types">
  <Default Extension="fntdata" ContentType="application/x-fontdata"/>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5"/>
  </p:sldMasterIdLst>
  <p:notesMasterIdLst>
    <p:notesMasterId r:id="rId34"/>
  </p:notesMasterIdLst>
  <p:sldIdLst>
    <p:sldId id="256" r:id="rId6"/>
    <p:sldId id="257" r:id="rId7"/>
    <p:sldId id="267" r:id="rId8"/>
    <p:sldId id="268" r:id="rId9"/>
    <p:sldId id="292" r:id="rId10"/>
    <p:sldId id="270" r:id="rId11"/>
    <p:sldId id="271" r:id="rId12"/>
    <p:sldId id="273" r:id="rId13"/>
    <p:sldId id="290" r:id="rId14"/>
    <p:sldId id="272" r:id="rId15"/>
    <p:sldId id="274" r:id="rId16"/>
    <p:sldId id="275" r:id="rId17"/>
    <p:sldId id="291"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66" r:id="rId33"/>
  </p:sldIdLst>
  <p:sldSz cx="18288000" cy="10287000"/>
  <p:notesSz cx="6858000" cy="9144000"/>
  <p:embeddedFontLst>
    <p:embeddedFont>
      <p:font typeface="Ballpoint" panose="020B0604020202020204" charset="0"/>
      <p:regular r:id="rId35"/>
    </p:embeddedFont>
    <p:embeddedFont>
      <p:font typeface="Twinkl Cursive Looped"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ECF0"/>
    <a:srgbClr val="C0CAD6"/>
    <a:srgbClr val="9BAABD"/>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6" d="100"/>
          <a:sy n="66" d="100"/>
        </p:scale>
        <p:origin x="840" y="3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notesMaster" Target="notesMasters/notesMaster1.xml"/><Relationship Id="rId42"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3.fntdata"/><Relationship Id="rId40"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2.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1.fntdata"/><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Dullam" userId="c56d4d97-c11c-45c7-9f10-16f96547db75" providerId="ADAL" clId="{AAD0E7C3-04DD-4616-BE69-8653C1711301}"/>
    <pc:docChg chg="undo custSel addSld modSld">
      <pc:chgData name="Katie Dullam" userId="c56d4d97-c11c-45c7-9f10-16f96547db75" providerId="ADAL" clId="{AAD0E7C3-04DD-4616-BE69-8653C1711301}" dt="2026-06-16T15:24:57.901" v="75" actId="113"/>
      <pc:docMkLst>
        <pc:docMk/>
      </pc:docMkLst>
      <pc:sldChg chg="delSp modSp mod">
        <pc:chgData name="Katie Dullam" userId="c56d4d97-c11c-45c7-9f10-16f96547db75" providerId="ADAL" clId="{AAD0E7C3-04DD-4616-BE69-8653C1711301}" dt="2026-06-12T16:21:48.425" v="23" actId="1076"/>
        <pc:sldMkLst>
          <pc:docMk/>
          <pc:sldMk cId="2859692837" sldId="268"/>
        </pc:sldMkLst>
        <pc:spChg chg="mod">
          <ac:chgData name="Katie Dullam" userId="c56d4d97-c11c-45c7-9f10-16f96547db75" providerId="ADAL" clId="{AAD0E7C3-04DD-4616-BE69-8653C1711301}" dt="2026-06-12T16:20:57.800" v="12" actId="1076"/>
          <ac:spMkLst>
            <pc:docMk/>
            <pc:sldMk cId="2859692837" sldId="268"/>
            <ac:spMk id="15" creationId="{44B90BC8-1BA5-52D2-565B-CA4E70559C4D}"/>
          </ac:spMkLst>
        </pc:spChg>
        <pc:spChg chg="mod">
          <ac:chgData name="Katie Dullam" userId="c56d4d97-c11c-45c7-9f10-16f96547db75" providerId="ADAL" clId="{AAD0E7C3-04DD-4616-BE69-8653C1711301}" dt="2026-06-12T16:21:01.962" v="13" actId="1076"/>
          <ac:spMkLst>
            <pc:docMk/>
            <pc:sldMk cId="2859692837" sldId="268"/>
            <ac:spMk id="17" creationId="{368B30CB-6432-53B2-D012-39ED49D13957}"/>
          </ac:spMkLst>
        </pc:spChg>
        <pc:spChg chg="mod">
          <ac:chgData name="Katie Dullam" userId="c56d4d97-c11c-45c7-9f10-16f96547db75" providerId="ADAL" clId="{AAD0E7C3-04DD-4616-BE69-8653C1711301}" dt="2026-06-12T16:21:09.478" v="14" actId="1076"/>
          <ac:spMkLst>
            <pc:docMk/>
            <pc:sldMk cId="2859692837" sldId="268"/>
            <ac:spMk id="19" creationId="{6BE161FD-499D-ECFC-7627-E946BF5857CA}"/>
          </ac:spMkLst>
        </pc:spChg>
        <pc:spChg chg="mod">
          <ac:chgData name="Katie Dullam" userId="c56d4d97-c11c-45c7-9f10-16f96547db75" providerId="ADAL" clId="{AAD0E7C3-04DD-4616-BE69-8653C1711301}" dt="2026-06-12T16:21:12.591" v="15" actId="1076"/>
          <ac:spMkLst>
            <pc:docMk/>
            <pc:sldMk cId="2859692837" sldId="268"/>
            <ac:spMk id="20" creationId="{021404BE-2B4E-0195-C37F-6F0C2E14F94D}"/>
          </ac:spMkLst>
        </pc:spChg>
        <pc:spChg chg="mod">
          <ac:chgData name="Katie Dullam" userId="c56d4d97-c11c-45c7-9f10-16f96547db75" providerId="ADAL" clId="{AAD0E7C3-04DD-4616-BE69-8653C1711301}" dt="2026-06-12T16:21:30.553" v="20" actId="1076"/>
          <ac:spMkLst>
            <pc:docMk/>
            <pc:sldMk cId="2859692837" sldId="268"/>
            <ac:spMk id="22" creationId="{8E7768FC-7919-E0E6-D8BF-B48444475903}"/>
          </ac:spMkLst>
        </pc:spChg>
        <pc:spChg chg="mod">
          <ac:chgData name="Katie Dullam" userId="c56d4d97-c11c-45c7-9f10-16f96547db75" providerId="ADAL" clId="{AAD0E7C3-04DD-4616-BE69-8653C1711301}" dt="2026-06-12T16:21:23.623" v="19" actId="1076"/>
          <ac:spMkLst>
            <pc:docMk/>
            <pc:sldMk cId="2859692837" sldId="268"/>
            <ac:spMk id="23" creationId="{AACA8D0D-4DCB-099B-9AD3-F19D7FBECFD6}"/>
          </ac:spMkLst>
        </pc:spChg>
        <pc:spChg chg="mod">
          <ac:chgData name="Katie Dullam" userId="c56d4d97-c11c-45c7-9f10-16f96547db75" providerId="ADAL" clId="{AAD0E7C3-04DD-4616-BE69-8653C1711301}" dt="2026-06-12T16:21:16.497" v="16" actId="1076"/>
          <ac:spMkLst>
            <pc:docMk/>
            <pc:sldMk cId="2859692837" sldId="268"/>
            <ac:spMk id="24" creationId="{91BCE973-0AFD-674B-4C24-4A0E902AF8C2}"/>
          </ac:spMkLst>
        </pc:spChg>
        <pc:spChg chg="mod">
          <ac:chgData name="Katie Dullam" userId="c56d4d97-c11c-45c7-9f10-16f96547db75" providerId="ADAL" clId="{AAD0E7C3-04DD-4616-BE69-8653C1711301}" dt="2026-06-12T16:21:48.425" v="23" actId="1076"/>
          <ac:spMkLst>
            <pc:docMk/>
            <pc:sldMk cId="2859692837" sldId="268"/>
            <ac:spMk id="26" creationId="{4B121970-B861-8FBA-7BBA-A8D4C7517707}"/>
          </ac:spMkLst>
        </pc:spChg>
        <pc:spChg chg="mod">
          <ac:chgData name="Katie Dullam" userId="c56d4d97-c11c-45c7-9f10-16f96547db75" providerId="ADAL" clId="{AAD0E7C3-04DD-4616-BE69-8653C1711301}" dt="2026-06-12T16:21:22.091" v="18" actId="1076"/>
          <ac:spMkLst>
            <pc:docMk/>
            <pc:sldMk cId="2859692837" sldId="268"/>
            <ac:spMk id="27" creationId="{391E10E5-05CD-5322-D2B7-64B47E0144BF}"/>
          </ac:spMkLst>
        </pc:spChg>
        <pc:spChg chg="del">
          <ac:chgData name="Katie Dullam" userId="c56d4d97-c11c-45c7-9f10-16f96547db75" providerId="ADAL" clId="{AAD0E7C3-04DD-4616-BE69-8653C1711301}" dt="2026-06-12T16:20:29.593" v="9" actId="478"/>
          <ac:spMkLst>
            <pc:docMk/>
            <pc:sldMk cId="2859692837" sldId="268"/>
            <ac:spMk id="29" creationId="{873F03AB-F0F4-86D0-F9ED-90ACA5F85910}"/>
          </ac:spMkLst>
        </pc:spChg>
        <pc:spChg chg="mod">
          <ac:chgData name="Katie Dullam" userId="c56d4d97-c11c-45c7-9f10-16f96547db75" providerId="ADAL" clId="{AAD0E7C3-04DD-4616-BE69-8653C1711301}" dt="2026-06-12T16:21:18.397" v="17" actId="1076"/>
          <ac:spMkLst>
            <pc:docMk/>
            <pc:sldMk cId="2859692837" sldId="268"/>
            <ac:spMk id="30" creationId="{47886C2B-9D8C-521C-C6D5-E820972D84E2}"/>
          </ac:spMkLst>
        </pc:spChg>
        <pc:picChg chg="del">
          <ac:chgData name="Katie Dullam" userId="c56d4d97-c11c-45c7-9f10-16f96547db75" providerId="ADAL" clId="{AAD0E7C3-04DD-4616-BE69-8653C1711301}" dt="2026-06-12T16:20:29.593" v="9" actId="478"/>
          <ac:picMkLst>
            <pc:docMk/>
            <pc:sldMk cId="2859692837" sldId="268"/>
            <ac:picMk id="31" creationId="{995E0806-BFE5-D464-BE2E-232EC8B58C4A}"/>
          </ac:picMkLst>
        </pc:picChg>
      </pc:sldChg>
      <pc:sldChg chg="modSp mod">
        <pc:chgData name="Katie Dullam" userId="c56d4d97-c11c-45c7-9f10-16f96547db75" providerId="ADAL" clId="{AAD0E7C3-04DD-4616-BE69-8653C1711301}" dt="2026-06-16T15:24:57.901" v="75" actId="113"/>
        <pc:sldMkLst>
          <pc:docMk/>
          <pc:sldMk cId="3628209897" sldId="274"/>
        </pc:sldMkLst>
        <pc:spChg chg="mod">
          <ac:chgData name="Katie Dullam" userId="c56d4d97-c11c-45c7-9f10-16f96547db75" providerId="ADAL" clId="{AAD0E7C3-04DD-4616-BE69-8653C1711301}" dt="2026-06-16T15:24:57.901" v="75" actId="113"/>
          <ac:spMkLst>
            <pc:docMk/>
            <pc:sldMk cId="3628209897" sldId="274"/>
            <ac:spMk id="2" creationId="{354FE31A-7FAF-1E74-EA2F-8B9FA13440CC}"/>
          </ac:spMkLst>
        </pc:spChg>
      </pc:sldChg>
      <pc:sldChg chg="modSp mod">
        <pc:chgData name="Katie Dullam" userId="c56d4d97-c11c-45c7-9f10-16f96547db75" providerId="ADAL" clId="{AAD0E7C3-04DD-4616-BE69-8653C1711301}" dt="2026-06-16T15:23:02.860" v="69" actId="113"/>
        <pc:sldMkLst>
          <pc:docMk/>
          <pc:sldMk cId="996041467" sldId="277"/>
        </pc:sldMkLst>
        <pc:spChg chg="mod">
          <ac:chgData name="Katie Dullam" userId="c56d4d97-c11c-45c7-9f10-16f96547db75" providerId="ADAL" clId="{AAD0E7C3-04DD-4616-BE69-8653C1711301}" dt="2026-06-16T15:23:02.860" v="69" actId="113"/>
          <ac:spMkLst>
            <pc:docMk/>
            <pc:sldMk cId="996041467" sldId="277"/>
            <ac:spMk id="2" creationId="{354FE31A-7FAF-1E74-EA2F-8B9FA13440CC}"/>
          </ac:spMkLst>
        </pc:spChg>
      </pc:sldChg>
      <pc:sldChg chg="modSp mod">
        <pc:chgData name="Katie Dullam" userId="c56d4d97-c11c-45c7-9f10-16f96547db75" providerId="ADAL" clId="{AAD0E7C3-04DD-4616-BE69-8653C1711301}" dt="2026-06-16T15:23:36.368" v="73" actId="113"/>
        <pc:sldMkLst>
          <pc:docMk/>
          <pc:sldMk cId="3558850689" sldId="280"/>
        </pc:sldMkLst>
        <pc:spChg chg="mod">
          <ac:chgData name="Katie Dullam" userId="c56d4d97-c11c-45c7-9f10-16f96547db75" providerId="ADAL" clId="{AAD0E7C3-04DD-4616-BE69-8653C1711301}" dt="2026-06-16T15:23:36.368" v="73" actId="113"/>
          <ac:spMkLst>
            <pc:docMk/>
            <pc:sldMk cId="3558850689" sldId="280"/>
            <ac:spMk id="12" creationId="{1233D4BE-D787-6F24-9DEA-8380A14593EE}"/>
          </ac:spMkLst>
        </pc:spChg>
      </pc:sldChg>
      <pc:sldChg chg="modSp mod">
        <pc:chgData name="Katie Dullam" userId="c56d4d97-c11c-45c7-9f10-16f96547db75" providerId="ADAL" clId="{AAD0E7C3-04DD-4616-BE69-8653C1711301}" dt="2026-06-16T15:24:09.227" v="74" actId="113"/>
        <pc:sldMkLst>
          <pc:docMk/>
          <pc:sldMk cId="3277559014" sldId="284"/>
        </pc:sldMkLst>
        <pc:spChg chg="mod">
          <ac:chgData name="Katie Dullam" userId="c56d4d97-c11c-45c7-9f10-16f96547db75" providerId="ADAL" clId="{AAD0E7C3-04DD-4616-BE69-8653C1711301}" dt="2026-06-16T15:24:09.227" v="74" actId="113"/>
          <ac:spMkLst>
            <pc:docMk/>
            <pc:sldMk cId="3277559014" sldId="284"/>
            <ac:spMk id="12" creationId="{2A86D70E-EED9-42B4-D6CB-48AB659D2A49}"/>
          </ac:spMkLst>
        </pc:spChg>
      </pc:sldChg>
      <pc:sldChg chg="modNotesTx">
        <pc:chgData name="Katie Dullam" userId="c56d4d97-c11c-45c7-9f10-16f96547db75" providerId="ADAL" clId="{AAD0E7C3-04DD-4616-BE69-8653C1711301}" dt="2026-06-12T14:34:22.101" v="0" actId="20577"/>
        <pc:sldMkLst>
          <pc:docMk/>
          <pc:sldMk cId="548211176" sldId="291"/>
        </pc:sldMkLst>
      </pc:sldChg>
      <pc:sldChg chg="delSp modSp add mod">
        <pc:chgData name="Katie Dullam" userId="c56d4d97-c11c-45c7-9f10-16f96547db75" providerId="ADAL" clId="{AAD0E7C3-04DD-4616-BE69-8653C1711301}" dt="2026-06-12T16:24:38.725" v="62" actId="1037"/>
        <pc:sldMkLst>
          <pc:docMk/>
          <pc:sldMk cId="1727307192" sldId="292"/>
        </pc:sldMkLst>
        <pc:spChg chg="mod">
          <ac:chgData name="Katie Dullam" userId="c56d4d97-c11c-45c7-9f10-16f96547db75" providerId="ADAL" clId="{AAD0E7C3-04DD-4616-BE69-8653C1711301}" dt="2026-06-12T16:24:38.725" v="62" actId="1037"/>
          <ac:spMkLst>
            <pc:docMk/>
            <pc:sldMk cId="1727307192" sldId="292"/>
            <ac:spMk id="2" creationId="{354FE31A-7FAF-1E74-EA2F-8B9FA13440CC}"/>
          </ac:spMkLst>
        </pc:spChg>
        <pc:spChg chg="mod">
          <ac:chgData name="Katie Dullam" userId="c56d4d97-c11c-45c7-9f10-16f96547db75" providerId="ADAL" clId="{AAD0E7C3-04DD-4616-BE69-8653C1711301}" dt="2026-06-12T16:22:08.220" v="28" actId="1076"/>
          <ac:spMkLst>
            <pc:docMk/>
            <pc:sldMk cId="1727307192" sldId="292"/>
            <ac:spMk id="4" creationId="{00000000-0000-0000-0000-000000000000}"/>
          </ac:spMkLst>
        </pc:spChg>
        <pc:spChg chg="mod">
          <ac:chgData name="Katie Dullam" userId="c56d4d97-c11c-45c7-9f10-16f96547db75" providerId="ADAL" clId="{AAD0E7C3-04DD-4616-BE69-8653C1711301}" dt="2026-06-12T16:20:17.816" v="7" actId="20577"/>
          <ac:spMkLst>
            <pc:docMk/>
            <pc:sldMk cId="1727307192" sldId="292"/>
            <ac:spMk id="10" creationId="{00000000-0000-0000-0000-000000000000}"/>
          </ac:spMkLst>
        </pc:spChg>
        <pc:spChg chg="mod">
          <ac:chgData name="Katie Dullam" userId="c56d4d97-c11c-45c7-9f10-16f96547db75" providerId="ADAL" clId="{AAD0E7C3-04DD-4616-BE69-8653C1711301}" dt="2026-06-12T16:24:38.725" v="62" actId="1037"/>
          <ac:spMkLst>
            <pc:docMk/>
            <pc:sldMk cId="1727307192" sldId="292"/>
            <ac:spMk id="12" creationId="{CB24C1BF-881D-532F-4E10-CB72CF459BBF}"/>
          </ac:spMkLst>
        </pc:spChg>
        <pc:spChg chg="mod">
          <ac:chgData name="Katie Dullam" userId="c56d4d97-c11c-45c7-9f10-16f96547db75" providerId="ADAL" clId="{AAD0E7C3-04DD-4616-BE69-8653C1711301}" dt="2026-06-12T16:24:38.725" v="62" actId="1037"/>
          <ac:spMkLst>
            <pc:docMk/>
            <pc:sldMk cId="1727307192" sldId="292"/>
            <ac:spMk id="13" creationId="{2877E5BA-9679-8429-5FD0-C53A8AE4E6BA}"/>
          </ac:spMkLst>
        </pc:spChg>
        <pc:spChg chg="mod">
          <ac:chgData name="Katie Dullam" userId="c56d4d97-c11c-45c7-9f10-16f96547db75" providerId="ADAL" clId="{AAD0E7C3-04DD-4616-BE69-8653C1711301}" dt="2026-06-12T16:24:38.725" v="62" actId="1037"/>
          <ac:spMkLst>
            <pc:docMk/>
            <pc:sldMk cId="1727307192" sldId="292"/>
            <ac:spMk id="14" creationId="{AB7B787B-4AB2-0050-6B24-376B150E3695}"/>
          </ac:spMkLst>
        </pc:spChg>
        <pc:spChg chg="del mod">
          <ac:chgData name="Katie Dullam" userId="c56d4d97-c11c-45c7-9f10-16f96547db75" providerId="ADAL" clId="{AAD0E7C3-04DD-4616-BE69-8653C1711301}" dt="2026-06-12T16:23:11.947" v="48" actId="478"/>
          <ac:spMkLst>
            <pc:docMk/>
            <pc:sldMk cId="1727307192" sldId="292"/>
            <ac:spMk id="15" creationId="{44B90BC8-1BA5-52D2-565B-CA4E70559C4D}"/>
          </ac:spMkLst>
        </pc:spChg>
        <pc:spChg chg="mod">
          <ac:chgData name="Katie Dullam" userId="c56d4d97-c11c-45c7-9f10-16f96547db75" providerId="ADAL" clId="{AAD0E7C3-04DD-4616-BE69-8653C1711301}" dt="2026-06-12T16:24:38.725" v="62" actId="1037"/>
          <ac:spMkLst>
            <pc:docMk/>
            <pc:sldMk cId="1727307192" sldId="292"/>
            <ac:spMk id="16" creationId="{D8D824E2-6B0F-1EAA-18D2-65585627CA19}"/>
          </ac:spMkLst>
        </pc:spChg>
        <pc:spChg chg="del mod">
          <ac:chgData name="Katie Dullam" userId="c56d4d97-c11c-45c7-9f10-16f96547db75" providerId="ADAL" clId="{AAD0E7C3-04DD-4616-BE69-8653C1711301}" dt="2026-06-12T16:23:11.947" v="48" actId="478"/>
          <ac:spMkLst>
            <pc:docMk/>
            <pc:sldMk cId="1727307192" sldId="292"/>
            <ac:spMk id="17" creationId="{368B30CB-6432-53B2-D012-39ED49D13957}"/>
          </ac:spMkLst>
        </pc:spChg>
        <pc:spChg chg="mod">
          <ac:chgData name="Katie Dullam" userId="c56d4d97-c11c-45c7-9f10-16f96547db75" providerId="ADAL" clId="{AAD0E7C3-04DD-4616-BE69-8653C1711301}" dt="2026-06-12T16:24:38.725" v="62" actId="1037"/>
          <ac:spMkLst>
            <pc:docMk/>
            <pc:sldMk cId="1727307192" sldId="292"/>
            <ac:spMk id="18" creationId="{31ECA78A-A2A8-7925-D0D7-D4263C2BFF00}"/>
          </ac:spMkLst>
        </pc:spChg>
        <pc:spChg chg="del mod">
          <ac:chgData name="Katie Dullam" userId="c56d4d97-c11c-45c7-9f10-16f96547db75" providerId="ADAL" clId="{AAD0E7C3-04DD-4616-BE69-8653C1711301}" dt="2026-06-12T16:23:11.947" v="48" actId="478"/>
          <ac:spMkLst>
            <pc:docMk/>
            <pc:sldMk cId="1727307192" sldId="292"/>
            <ac:spMk id="19" creationId="{6BE161FD-499D-ECFC-7627-E946BF5857CA}"/>
          </ac:spMkLst>
        </pc:spChg>
        <pc:spChg chg="del mod">
          <ac:chgData name="Katie Dullam" userId="c56d4d97-c11c-45c7-9f10-16f96547db75" providerId="ADAL" clId="{AAD0E7C3-04DD-4616-BE69-8653C1711301}" dt="2026-06-12T16:23:11.947" v="48" actId="478"/>
          <ac:spMkLst>
            <pc:docMk/>
            <pc:sldMk cId="1727307192" sldId="292"/>
            <ac:spMk id="20" creationId="{021404BE-2B4E-0195-C37F-6F0C2E14F94D}"/>
          </ac:spMkLst>
        </pc:spChg>
        <pc:spChg chg="mod">
          <ac:chgData name="Katie Dullam" userId="c56d4d97-c11c-45c7-9f10-16f96547db75" providerId="ADAL" clId="{AAD0E7C3-04DD-4616-BE69-8653C1711301}" dt="2026-06-12T16:24:38.725" v="62" actId="1037"/>
          <ac:spMkLst>
            <pc:docMk/>
            <pc:sldMk cId="1727307192" sldId="292"/>
            <ac:spMk id="21" creationId="{51FFC9A2-310E-1D64-3B1F-B2E6725F016A}"/>
          </ac:spMkLst>
        </pc:spChg>
        <pc:spChg chg="mod">
          <ac:chgData name="Katie Dullam" userId="c56d4d97-c11c-45c7-9f10-16f96547db75" providerId="ADAL" clId="{AAD0E7C3-04DD-4616-BE69-8653C1711301}" dt="2026-06-12T16:24:38.725" v="62" actId="1037"/>
          <ac:spMkLst>
            <pc:docMk/>
            <pc:sldMk cId="1727307192" sldId="292"/>
            <ac:spMk id="22" creationId="{8E7768FC-7919-E0E6-D8BF-B48444475903}"/>
          </ac:spMkLst>
        </pc:spChg>
        <pc:spChg chg="mod">
          <ac:chgData name="Katie Dullam" userId="c56d4d97-c11c-45c7-9f10-16f96547db75" providerId="ADAL" clId="{AAD0E7C3-04DD-4616-BE69-8653C1711301}" dt="2026-06-12T16:24:38.725" v="62" actId="1037"/>
          <ac:spMkLst>
            <pc:docMk/>
            <pc:sldMk cId="1727307192" sldId="292"/>
            <ac:spMk id="23" creationId="{AACA8D0D-4DCB-099B-9AD3-F19D7FBECFD6}"/>
          </ac:spMkLst>
        </pc:spChg>
        <pc:spChg chg="del mod">
          <ac:chgData name="Katie Dullam" userId="c56d4d97-c11c-45c7-9f10-16f96547db75" providerId="ADAL" clId="{AAD0E7C3-04DD-4616-BE69-8653C1711301}" dt="2026-06-12T16:24:34.809" v="57" actId="478"/>
          <ac:spMkLst>
            <pc:docMk/>
            <pc:sldMk cId="1727307192" sldId="292"/>
            <ac:spMk id="24" creationId="{91BCE973-0AFD-674B-4C24-4A0E902AF8C2}"/>
          </ac:spMkLst>
        </pc:spChg>
        <pc:spChg chg="mod">
          <ac:chgData name="Katie Dullam" userId="c56d4d97-c11c-45c7-9f10-16f96547db75" providerId="ADAL" clId="{AAD0E7C3-04DD-4616-BE69-8653C1711301}" dt="2026-06-12T16:24:38.725" v="62" actId="1037"/>
          <ac:spMkLst>
            <pc:docMk/>
            <pc:sldMk cId="1727307192" sldId="292"/>
            <ac:spMk id="25" creationId="{A9138450-0501-0A37-4B21-91260428FB4D}"/>
          </ac:spMkLst>
        </pc:spChg>
        <pc:spChg chg="mod">
          <ac:chgData name="Katie Dullam" userId="c56d4d97-c11c-45c7-9f10-16f96547db75" providerId="ADAL" clId="{AAD0E7C3-04DD-4616-BE69-8653C1711301}" dt="2026-06-12T16:24:38.725" v="62" actId="1037"/>
          <ac:spMkLst>
            <pc:docMk/>
            <pc:sldMk cId="1727307192" sldId="292"/>
            <ac:spMk id="26" creationId="{4B121970-B861-8FBA-7BBA-A8D4C7517707}"/>
          </ac:spMkLst>
        </pc:spChg>
        <pc:spChg chg="mod">
          <ac:chgData name="Katie Dullam" userId="c56d4d97-c11c-45c7-9f10-16f96547db75" providerId="ADAL" clId="{AAD0E7C3-04DD-4616-BE69-8653C1711301}" dt="2026-06-12T16:24:38.725" v="62" actId="1037"/>
          <ac:spMkLst>
            <pc:docMk/>
            <pc:sldMk cId="1727307192" sldId="292"/>
            <ac:spMk id="27" creationId="{391E10E5-05CD-5322-D2B7-64B47E0144BF}"/>
          </ac:spMkLst>
        </pc:spChg>
        <pc:spChg chg="del mod">
          <ac:chgData name="Katie Dullam" userId="c56d4d97-c11c-45c7-9f10-16f96547db75" providerId="ADAL" clId="{AAD0E7C3-04DD-4616-BE69-8653C1711301}" dt="2026-06-12T16:23:20.893" v="50" actId="478"/>
          <ac:spMkLst>
            <pc:docMk/>
            <pc:sldMk cId="1727307192" sldId="292"/>
            <ac:spMk id="29" creationId="{873F03AB-F0F4-86D0-F9ED-90ACA5F85910}"/>
          </ac:spMkLst>
        </pc:spChg>
        <pc:spChg chg="del mod">
          <ac:chgData name="Katie Dullam" userId="c56d4d97-c11c-45c7-9f10-16f96547db75" providerId="ADAL" clId="{AAD0E7C3-04DD-4616-BE69-8653C1711301}" dt="2026-06-12T16:24:34.809" v="57" actId="478"/>
          <ac:spMkLst>
            <pc:docMk/>
            <pc:sldMk cId="1727307192" sldId="292"/>
            <ac:spMk id="30" creationId="{47886C2B-9D8C-521C-C6D5-E820972D84E2}"/>
          </ac:spMkLst>
        </pc:spChg>
        <pc:picChg chg="del mod">
          <ac:chgData name="Katie Dullam" userId="c56d4d97-c11c-45c7-9f10-16f96547db75" providerId="ADAL" clId="{AAD0E7C3-04DD-4616-BE69-8653C1711301}" dt="2026-06-12T16:24:34.809" v="57" actId="478"/>
          <ac:picMkLst>
            <pc:docMk/>
            <pc:sldMk cId="1727307192" sldId="292"/>
            <ac:picMk id="31" creationId="{995E0806-BFE5-D464-BE2E-232EC8B58C4A}"/>
          </ac:picMkLst>
        </pc:picChg>
      </pc:sldChg>
    </pc:docChg>
  </pc:docChgLst>
  <pc:docChgLst>
    <pc:chgData name="Zoe Stone" userId="21111773-a181-489a-8eee-92b3341cfdc3" providerId="ADAL" clId="{B488A194-88D7-4BCA-8AFE-269FF7B8FF65}"/>
    <pc:docChg chg="modSld">
      <pc:chgData name="Zoe Stone" userId="21111773-a181-489a-8eee-92b3341cfdc3" providerId="ADAL" clId="{B488A194-88D7-4BCA-8AFE-269FF7B8FF65}" dt="2026-06-16T16:45:44.398" v="45" actId="20577"/>
      <pc:docMkLst>
        <pc:docMk/>
      </pc:docMkLst>
      <pc:sldChg chg="modSp mod">
        <pc:chgData name="Zoe Stone" userId="21111773-a181-489a-8eee-92b3341cfdc3" providerId="ADAL" clId="{B488A194-88D7-4BCA-8AFE-269FF7B8FF65}" dt="2026-06-16T16:45:44.398" v="45" actId="20577"/>
        <pc:sldMkLst>
          <pc:docMk/>
          <pc:sldMk cId="2796600200" sldId="288"/>
        </pc:sldMkLst>
        <pc:graphicFrameChg chg="modGraphic">
          <ac:chgData name="Zoe Stone" userId="21111773-a181-489a-8eee-92b3341cfdc3" providerId="ADAL" clId="{B488A194-88D7-4BCA-8AFE-269FF7B8FF65}" dt="2026-06-16T16:45:44.398" v="45" actId="20577"/>
          <ac:graphicFrameMkLst>
            <pc:docMk/>
            <pc:sldMk cId="2796600200" sldId="288"/>
            <ac:graphicFrameMk id="13" creationId="{1E7A76FE-B130-5BC2-EE09-1011D2B66978}"/>
          </ac:graphicFrameMkLst>
        </pc:graphicFrameChg>
      </pc:sldChg>
    </pc:docChg>
  </pc:docChgLst>
  <pc:docChgLst>
    <pc:chgData name="Sarah Weaver" userId="6e09760f-984a-4c5e-a47b-b42199aa1df0" providerId="ADAL" clId="{AFE54EC5-8809-4890-A9DA-FE1941F68CA6}"/>
    <pc:docChg chg="modSld">
      <pc:chgData name="Sarah Weaver" userId="6e09760f-984a-4c5e-a47b-b42199aa1df0" providerId="ADAL" clId="{AFE54EC5-8809-4890-A9DA-FE1941F68CA6}" dt="2026-06-12T16:02:18.105" v="44" actId="1076"/>
      <pc:docMkLst>
        <pc:docMk/>
      </pc:docMkLst>
      <pc:sldChg chg="addSp modSp mod">
        <pc:chgData name="Sarah Weaver" userId="6e09760f-984a-4c5e-a47b-b42199aa1df0" providerId="ADAL" clId="{AFE54EC5-8809-4890-A9DA-FE1941F68CA6}" dt="2026-06-12T16:02:18.105" v="44" actId="1076"/>
        <pc:sldMkLst>
          <pc:docMk/>
          <pc:sldMk cId="2859692837" sldId="268"/>
        </pc:sldMkLst>
        <pc:spChg chg="mod">
          <ac:chgData name="Sarah Weaver" userId="6e09760f-984a-4c5e-a47b-b42199aa1df0" providerId="ADAL" clId="{AFE54EC5-8809-4890-A9DA-FE1941F68CA6}" dt="2026-06-12T16:01:23.127" v="0" actId="122"/>
          <ac:spMkLst>
            <pc:docMk/>
            <pc:sldMk cId="2859692837" sldId="268"/>
            <ac:spMk id="17" creationId="{368B30CB-6432-53B2-D012-39ED49D13957}"/>
          </ac:spMkLst>
        </pc:spChg>
        <pc:spChg chg="add mod">
          <ac:chgData name="Sarah Weaver" userId="6e09760f-984a-4c5e-a47b-b42199aa1df0" providerId="ADAL" clId="{AFE54EC5-8809-4890-A9DA-FE1941F68CA6}" dt="2026-06-12T16:02:06.791" v="42" actId="20577"/>
          <ac:spMkLst>
            <pc:docMk/>
            <pc:sldMk cId="2859692837" sldId="268"/>
            <ac:spMk id="29" creationId="{873F03AB-F0F4-86D0-F9ED-90ACA5F85910}"/>
          </ac:spMkLst>
        </pc:spChg>
        <pc:picChg chg="add mod">
          <ac:chgData name="Sarah Weaver" userId="6e09760f-984a-4c5e-a47b-b42199aa1df0" providerId="ADAL" clId="{AFE54EC5-8809-4890-A9DA-FE1941F68CA6}" dt="2026-06-12T16:02:18.105" v="44" actId="1076"/>
          <ac:picMkLst>
            <pc:docMk/>
            <pc:sldMk cId="2859692837" sldId="268"/>
            <ac:picMk id="31" creationId="{995E0806-BFE5-D464-BE2E-232EC8B58C4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E2FF0-40A9-4887-A2B0-287466BE7A20}" type="datetimeFigureOut">
              <a:rPr lang="en-GB" smtClean="0"/>
              <a:t>16/06/2026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343F9E-ABC5-442C-BBA5-15F9241B4B91}" type="slidenum">
              <a:rPr lang="en-GB" smtClean="0"/>
              <a:t>‹#›</a:t>
            </a:fld>
            <a:endParaRPr lang="en-GB"/>
          </a:p>
        </p:txBody>
      </p:sp>
    </p:spTree>
    <p:extLst>
      <p:ext uri="{BB962C8B-B14F-4D97-AF65-F5344CB8AC3E}">
        <p14:creationId xmlns:p14="http://schemas.microsoft.com/office/powerpoint/2010/main" val="4154600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343F9E-ABC5-442C-BBA5-15F9241B4B91}" type="slidenum">
              <a:rPr lang="en-GB" smtClean="0"/>
              <a:t>9</a:t>
            </a:fld>
            <a:endParaRPr lang="en-GB"/>
          </a:p>
        </p:txBody>
      </p:sp>
    </p:spTree>
    <p:extLst>
      <p:ext uri="{BB962C8B-B14F-4D97-AF65-F5344CB8AC3E}">
        <p14:creationId xmlns:p14="http://schemas.microsoft.com/office/powerpoint/2010/main" val="13226177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343F9E-ABC5-442C-BBA5-15F9241B4B91}" type="slidenum">
              <a:rPr lang="en-GB" smtClean="0"/>
              <a:t>13</a:t>
            </a:fld>
            <a:endParaRPr lang="en-GB"/>
          </a:p>
        </p:txBody>
      </p:sp>
    </p:spTree>
    <p:extLst>
      <p:ext uri="{BB962C8B-B14F-4D97-AF65-F5344CB8AC3E}">
        <p14:creationId xmlns:p14="http://schemas.microsoft.com/office/powerpoint/2010/main" val="989686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http://www.kent.gov.uk/ola" TargetMode="External"/><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9.jpg"/><Relationship Id="rId5" Type="http://schemas.openxmlformats.org/officeDocument/2006/relationships/image" Target="../media/image4.sv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12.xml.rels><?xml version="1.0" encoding="UTF-8" standalone="yes"?>
<Relationships xmlns="http://schemas.openxmlformats.org/package/2006/relationships"><Relationship Id="rId8" Type="http://schemas.openxmlformats.org/officeDocument/2006/relationships/hyperlink" Target="http://www.kent.gov.uk/ola" TargetMode="External"/><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1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1.jpg"/></Relationships>
</file>

<file path=ppt/slides/_rels/slide17.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14.jpg"/><Relationship Id="rId4" Type="http://schemas.openxmlformats.org/officeDocument/2006/relationships/image" Target="../media/image3.png"/><Relationship Id="rId9" Type="http://schemas.openxmlformats.org/officeDocument/2006/relationships/image" Target="../media/image13.jpg"/></Relationships>
</file>

<file path=ppt/slides/_rels/slide1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10" Type="http://schemas.openxmlformats.org/officeDocument/2006/relationships/image" Target="../media/image17.jpg"/><Relationship Id="rId4" Type="http://schemas.openxmlformats.org/officeDocument/2006/relationships/image" Target="../media/image3.png"/><Relationship Id="rId9" Type="http://schemas.openxmlformats.org/officeDocument/2006/relationships/image" Target="../media/image16.jpg"/></Relationships>
</file>

<file path=ppt/slides/_rels/slide2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19.jpg"/></Relationships>
</file>

<file path=ppt/slides/_rels/slide21.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hyperlink" Target="https://www.kent.gov.uk/data/assets/pdf_file/0014/14513/Kent-Test-familiarisation-booklet.pdf" TargetMode="External"/><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s://www.elevenplusexams.co.uk/" TargetMode="External"/><Relationship Id="rId5" Type="http://schemas.openxmlformats.org/officeDocument/2006/relationships/image" Target="../media/image4.svg"/><Relationship Id="rId10" Type="http://schemas.openxmlformats.org/officeDocument/2006/relationships/hyperlink" Target="https://www.cgpbooks.co.uk/info/preparing-for-the-11-plus-with-cgp/free-11-plus-practice-tests" TargetMode="External"/><Relationship Id="rId4" Type="http://schemas.openxmlformats.org/officeDocument/2006/relationships/image" Target="../media/image3.png"/><Relationship Id="rId9" Type="http://schemas.openxmlformats.org/officeDocument/2006/relationships/hyperlink" Target="https://www.gl-assessment.co.uk/products/11plus-series-11-plus-practice-papers/11plus-familiarisation-material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2" name="Freeform 2"/>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4032179" y="363638"/>
            <a:ext cx="10270892" cy="9233297"/>
          </a:xfrm>
          <a:prstGeom prst="rect">
            <a:avLst/>
          </a:prstGeom>
        </p:spPr>
        <p:txBody>
          <a:bodyPr lIns="0" tIns="0" rIns="0" bIns="0" rtlCol="0" anchor="t">
            <a:spAutoFit/>
          </a:bodyPr>
          <a:lstStyle/>
          <a:p>
            <a:pPr algn="ctr">
              <a:lnSpc>
                <a:spcPts val="8999"/>
              </a:lnSpc>
            </a:pPr>
            <a:endParaRPr dirty="0"/>
          </a:p>
          <a:p>
            <a:pPr algn="ctr">
              <a:lnSpc>
                <a:spcPts val="8999"/>
              </a:lnSpc>
            </a:pPr>
            <a:r>
              <a:rPr lang="en-US" sz="8000" dirty="0">
                <a:solidFill>
                  <a:srgbClr val="1D515E"/>
                </a:solidFill>
                <a:latin typeface="Twinkl Cursive Looped" panose="02000000000000000000" pitchFamily="2" charset="0"/>
                <a:ea typeface="Ballpoint"/>
                <a:cs typeface="Ballpoint"/>
                <a:sym typeface="Ballpoint"/>
              </a:rPr>
              <a:t>PROCEDURE FOR ENTRY TO SECONDARY EDUCATION (PESE) AND </a:t>
            </a:r>
          </a:p>
          <a:p>
            <a:pPr algn="ctr">
              <a:lnSpc>
                <a:spcPts val="8999"/>
              </a:lnSpc>
            </a:pPr>
            <a:r>
              <a:rPr lang="en-US" sz="8000" dirty="0">
                <a:solidFill>
                  <a:srgbClr val="1D515E"/>
                </a:solidFill>
                <a:latin typeface="Twinkl Cursive Looped" panose="02000000000000000000" pitchFamily="2" charset="0"/>
                <a:ea typeface="Ballpoint"/>
                <a:cs typeface="Ballpoint"/>
                <a:sym typeface="Ballpoint"/>
              </a:rPr>
              <a:t>THE KENT TEST (11+)</a:t>
            </a:r>
          </a:p>
          <a:p>
            <a:pPr algn="ctr">
              <a:lnSpc>
                <a:spcPts val="8999"/>
              </a:lnSpc>
            </a:pPr>
            <a:endParaRPr lang="en-US" sz="9999" dirty="0">
              <a:solidFill>
                <a:srgbClr val="1D515E"/>
              </a:solidFill>
              <a:latin typeface="Ballpoint"/>
              <a:ea typeface="Ballpoint"/>
              <a:cs typeface="Ballpoint"/>
              <a:sym typeface="Ballpoin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2" name="Freeform 2"/>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US" sz="6600" u="sng" dirty="0">
                <a:solidFill>
                  <a:srgbClr val="1D515E"/>
                </a:solidFill>
                <a:latin typeface="Twinkl Cursive Looped" panose="02000000000000000000" pitchFamily="2" charset="0"/>
                <a:ea typeface="Ballpoint"/>
                <a:cs typeface="Ballpoint"/>
                <a:sym typeface="Ballpoint"/>
              </a:rPr>
              <a:t>Key dates for secondary transition</a:t>
            </a:r>
          </a:p>
        </p:txBody>
      </p:sp>
      <p:graphicFrame>
        <p:nvGraphicFramePr>
          <p:cNvPr id="17" name="object 3">
            <a:extLst>
              <a:ext uri="{FF2B5EF4-FFF2-40B4-BE49-F238E27FC236}">
                <a16:creationId xmlns:a16="http://schemas.microsoft.com/office/drawing/2014/main" id="{ECCB86F5-96D2-D39F-12EF-2C23AB5C475A}"/>
              </a:ext>
            </a:extLst>
          </p:cNvPr>
          <p:cNvGraphicFramePr>
            <a:graphicFrameLocks noGrp="1"/>
          </p:cNvGraphicFramePr>
          <p:nvPr>
            <p:extLst>
              <p:ext uri="{D42A27DB-BD31-4B8C-83A1-F6EECF244321}">
                <p14:modId xmlns:p14="http://schemas.microsoft.com/office/powerpoint/2010/main" val="1472528436"/>
              </p:ext>
            </p:extLst>
          </p:nvPr>
        </p:nvGraphicFramePr>
        <p:xfrm>
          <a:off x="1149175" y="2493978"/>
          <a:ext cx="15989650" cy="5641340"/>
        </p:xfrm>
        <a:graphic>
          <a:graphicData uri="http://schemas.openxmlformats.org/drawingml/2006/table">
            <a:tbl>
              <a:tblPr firstRow="1" bandRow="1">
                <a:tableStyleId>{2D5ABB26-0587-4C30-8999-92F81FD0307C}</a:tableStyleId>
              </a:tblPr>
              <a:tblGrid>
                <a:gridCol w="6019800">
                  <a:extLst>
                    <a:ext uri="{9D8B030D-6E8A-4147-A177-3AD203B41FA5}">
                      <a16:colId xmlns:a16="http://schemas.microsoft.com/office/drawing/2014/main" val="20000"/>
                    </a:ext>
                  </a:extLst>
                </a:gridCol>
                <a:gridCol w="9969850">
                  <a:extLst>
                    <a:ext uri="{9D8B030D-6E8A-4147-A177-3AD203B41FA5}">
                      <a16:colId xmlns:a16="http://schemas.microsoft.com/office/drawing/2014/main" val="20001"/>
                    </a:ext>
                  </a:extLst>
                </a:gridCol>
              </a:tblGrid>
              <a:tr h="438150">
                <a:tc>
                  <a:txBody>
                    <a:bodyPr/>
                    <a:lstStyle/>
                    <a:p>
                      <a:pPr marL="91440">
                        <a:lnSpc>
                          <a:spcPct val="100000"/>
                        </a:lnSpc>
                        <a:spcBef>
                          <a:spcPts val="610"/>
                        </a:spcBef>
                      </a:pPr>
                      <a:r>
                        <a:rPr sz="3600" spc="50" dirty="0">
                          <a:latin typeface="Twinkl Cursive Looped" panose="02000000000000000000" pitchFamily="2" charset="0"/>
                          <a:cs typeface="Verdana"/>
                        </a:rPr>
                        <a:t>Monday</a:t>
                      </a:r>
                      <a:r>
                        <a:rPr sz="3600" spc="-160" dirty="0">
                          <a:latin typeface="Twinkl Cursive Looped" panose="02000000000000000000" pitchFamily="2" charset="0"/>
                          <a:cs typeface="Verdana"/>
                        </a:rPr>
                        <a:t> </a:t>
                      </a:r>
                      <a:r>
                        <a:rPr sz="3600" spc="-110" dirty="0">
                          <a:latin typeface="Twinkl Cursive Looped" panose="02000000000000000000" pitchFamily="2" charset="0"/>
                          <a:cs typeface="Verdana"/>
                        </a:rPr>
                        <a:t>1</a:t>
                      </a:r>
                      <a:r>
                        <a:rPr sz="3600" spc="-165" baseline="25462" dirty="0">
                          <a:latin typeface="Twinkl Cursive Looped" panose="02000000000000000000" pitchFamily="2" charset="0"/>
                          <a:cs typeface="Verdana"/>
                        </a:rPr>
                        <a:t>st</a:t>
                      </a:r>
                      <a:r>
                        <a:rPr sz="3600" spc="60" baseline="25462" dirty="0">
                          <a:latin typeface="Twinkl Cursive Looped" panose="02000000000000000000" pitchFamily="2" charset="0"/>
                          <a:cs typeface="Verdana"/>
                        </a:rPr>
                        <a:t> </a:t>
                      </a:r>
                      <a:r>
                        <a:rPr sz="3600" spc="-20" dirty="0">
                          <a:latin typeface="Twinkl Cursive Looped" panose="02000000000000000000" pitchFamily="2" charset="0"/>
                          <a:cs typeface="Verdana"/>
                        </a:rPr>
                        <a:t>June</a:t>
                      </a:r>
                      <a:r>
                        <a:rPr lang="en-GB" sz="3600" spc="-2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747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0"/>
                        </a:spcBef>
                      </a:pPr>
                      <a:r>
                        <a:rPr sz="3600" spc="-30" dirty="0">
                          <a:latin typeface="Twinkl Cursive Looped" panose="02000000000000000000" pitchFamily="2" charset="0"/>
                          <a:cs typeface="Verdana"/>
                        </a:rPr>
                        <a:t>Online</a:t>
                      </a:r>
                      <a:r>
                        <a:rPr sz="3600" spc="-125" dirty="0">
                          <a:latin typeface="Twinkl Cursive Looped" panose="02000000000000000000" pitchFamily="2" charset="0"/>
                          <a:cs typeface="Verdana"/>
                        </a:rPr>
                        <a:t> </a:t>
                      </a:r>
                      <a:r>
                        <a:rPr sz="3600" spc="-70" dirty="0">
                          <a:latin typeface="Twinkl Cursive Looped" panose="02000000000000000000" pitchFamily="2" charset="0"/>
                          <a:cs typeface="Verdana"/>
                        </a:rPr>
                        <a:t>Registration</a:t>
                      </a:r>
                      <a:r>
                        <a:rPr sz="3600" spc="-120" dirty="0">
                          <a:latin typeface="Twinkl Cursive Looped" panose="02000000000000000000" pitchFamily="2" charset="0"/>
                          <a:cs typeface="Verdana"/>
                        </a:rPr>
                        <a:t> </a:t>
                      </a:r>
                      <a:r>
                        <a:rPr sz="3600" spc="-75" dirty="0">
                          <a:latin typeface="Twinkl Cursive Looped" panose="02000000000000000000" pitchFamily="2" charset="0"/>
                          <a:cs typeface="Verdana"/>
                        </a:rPr>
                        <a:t>for</a:t>
                      </a:r>
                      <a:r>
                        <a:rPr sz="3600" spc="-120" dirty="0">
                          <a:latin typeface="Twinkl Cursive Looped" panose="02000000000000000000" pitchFamily="2" charset="0"/>
                          <a:cs typeface="Verdana"/>
                        </a:rPr>
                        <a:t> </a:t>
                      </a:r>
                      <a:r>
                        <a:rPr sz="3600" spc="-20" dirty="0">
                          <a:latin typeface="Twinkl Cursive Looped" panose="02000000000000000000" pitchFamily="2" charset="0"/>
                          <a:cs typeface="Verdana"/>
                        </a:rPr>
                        <a:t>the</a:t>
                      </a:r>
                      <a:r>
                        <a:rPr sz="3600" spc="-75" dirty="0">
                          <a:latin typeface="Twinkl Cursive Looped" panose="02000000000000000000" pitchFamily="2" charset="0"/>
                          <a:cs typeface="Verdana"/>
                        </a:rPr>
                        <a:t> Kent</a:t>
                      </a:r>
                      <a:r>
                        <a:rPr sz="3600" spc="-105" dirty="0">
                          <a:latin typeface="Twinkl Cursive Looped" panose="02000000000000000000" pitchFamily="2" charset="0"/>
                          <a:cs typeface="Verdana"/>
                        </a:rPr>
                        <a:t> </a:t>
                      </a:r>
                      <a:r>
                        <a:rPr sz="3600" spc="-170" dirty="0">
                          <a:latin typeface="Twinkl Cursive Looped" panose="02000000000000000000" pitchFamily="2" charset="0"/>
                          <a:cs typeface="Verdana"/>
                        </a:rPr>
                        <a:t>Test</a:t>
                      </a:r>
                      <a:r>
                        <a:rPr sz="3600" spc="-85" dirty="0">
                          <a:latin typeface="Twinkl Cursive Looped" panose="02000000000000000000" pitchFamily="2" charset="0"/>
                          <a:cs typeface="Verdana"/>
                        </a:rPr>
                        <a:t> </a:t>
                      </a:r>
                      <a:r>
                        <a:rPr sz="3600" spc="-10" dirty="0">
                          <a:latin typeface="Twinkl Cursive Looped" panose="02000000000000000000" pitchFamily="2" charset="0"/>
                          <a:cs typeface="Verdana"/>
                        </a:rPr>
                        <a:t>opens</a:t>
                      </a:r>
                      <a:endParaRPr sz="3600">
                        <a:latin typeface="Twinkl Cursive Looped" panose="02000000000000000000" pitchFamily="2" charset="0"/>
                        <a:cs typeface="Verdana"/>
                      </a:endParaRPr>
                    </a:p>
                  </a:txBody>
                  <a:tcPr marL="0" marR="0" marT="7747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38150">
                <a:tc>
                  <a:txBody>
                    <a:bodyPr/>
                    <a:lstStyle/>
                    <a:p>
                      <a:pPr marL="91440">
                        <a:lnSpc>
                          <a:spcPct val="100000"/>
                        </a:lnSpc>
                        <a:spcBef>
                          <a:spcPts val="615"/>
                        </a:spcBef>
                      </a:pPr>
                      <a:r>
                        <a:rPr sz="3600" dirty="0">
                          <a:latin typeface="Twinkl Cursive Looped" panose="02000000000000000000" pitchFamily="2" charset="0"/>
                          <a:cs typeface="Verdana"/>
                        </a:rPr>
                        <a:t>Wednesday</a:t>
                      </a:r>
                      <a:r>
                        <a:rPr sz="3600" spc="-100" dirty="0">
                          <a:latin typeface="Twinkl Cursive Looped" panose="02000000000000000000" pitchFamily="2" charset="0"/>
                          <a:cs typeface="Verdana"/>
                        </a:rPr>
                        <a:t> </a:t>
                      </a:r>
                      <a:r>
                        <a:rPr sz="3600" spc="-110" dirty="0">
                          <a:latin typeface="Twinkl Cursive Looped" panose="02000000000000000000" pitchFamily="2" charset="0"/>
                          <a:cs typeface="Verdana"/>
                        </a:rPr>
                        <a:t>1</a:t>
                      </a:r>
                      <a:r>
                        <a:rPr sz="3600" spc="-165" baseline="25462" dirty="0">
                          <a:latin typeface="Twinkl Cursive Looped" panose="02000000000000000000" pitchFamily="2" charset="0"/>
                          <a:cs typeface="Verdana"/>
                        </a:rPr>
                        <a:t>st</a:t>
                      </a:r>
                      <a:r>
                        <a:rPr sz="3600" spc="104" baseline="25462" dirty="0">
                          <a:latin typeface="Twinkl Cursive Looped" panose="02000000000000000000" pitchFamily="2" charset="0"/>
                          <a:cs typeface="Verdana"/>
                        </a:rPr>
                        <a:t> </a:t>
                      </a:r>
                      <a:r>
                        <a:rPr sz="3600" spc="-20" dirty="0">
                          <a:latin typeface="Twinkl Cursive Looped" panose="02000000000000000000" pitchFamily="2" charset="0"/>
                          <a:cs typeface="Verdana"/>
                        </a:rPr>
                        <a:t>July</a:t>
                      </a:r>
                      <a:r>
                        <a:rPr lang="en-GB" sz="3600" spc="-2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sz="3600" spc="-40" dirty="0">
                          <a:latin typeface="Twinkl Cursive Looped" panose="02000000000000000000" pitchFamily="2" charset="0"/>
                          <a:cs typeface="Verdana"/>
                        </a:rPr>
                        <a:t>Closing</a:t>
                      </a:r>
                      <a:r>
                        <a:rPr sz="3600" spc="-135" dirty="0">
                          <a:latin typeface="Twinkl Cursive Looped" panose="02000000000000000000" pitchFamily="2" charset="0"/>
                          <a:cs typeface="Verdana"/>
                        </a:rPr>
                        <a:t> </a:t>
                      </a:r>
                      <a:r>
                        <a:rPr sz="3600" spc="50" dirty="0">
                          <a:latin typeface="Twinkl Cursive Looped" panose="02000000000000000000" pitchFamily="2" charset="0"/>
                          <a:cs typeface="Verdana"/>
                        </a:rPr>
                        <a:t>date</a:t>
                      </a:r>
                      <a:r>
                        <a:rPr sz="3600" spc="-85" dirty="0">
                          <a:latin typeface="Twinkl Cursive Looped" panose="02000000000000000000" pitchFamily="2" charset="0"/>
                          <a:cs typeface="Verdana"/>
                        </a:rPr>
                        <a:t> </a:t>
                      </a:r>
                      <a:r>
                        <a:rPr sz="3600" spc="-80" dirty="0">
                          <a:latin typeface="Twinkl Cursive Looped" panose="02000000000000000000" pitchFamily="2" charset="0"/>
                          <a:cs typeface="Verdana"/>
                        </a:rPr>
                        <a:t>for</a:t>
                      </a:r>
                      <a:r>
                        <a:rPr sz="3600" spc="-120" dirty="0">
                          <a:latin typeface="Twinkl Cursive Looped" panose="02000000000000000000" pitchFamily="2" charset="0"/>
                          <a:cs typeface="Verdana"/>
                        </a:rPr>
                        <a:t> </a:t>
                      </a:r>
                      <a:r>
                        <a:rPr sz="3600" spc="-70" dirty="0">
                          <a:latin typeface="Twinkl Cursive Looped" panose="02000000000000000000" pitchFamily="2" charset="0"/>
                          <a:cs typeface="Verdana"/>
                        </a:rPr>
                        <a:t>Kent</a:t>
                      </a:r>
                      <a:r>
                        <a:rPr sz="3600" spc="-85" dirty="0">
                          <a:latin typeface="Twinkl Cursive Looped" panose="02000000000000000000" pitchFamily="2" charset="0"/>
                          <a:cs typeface="Verdana"/>
                        </a:rPr>
                        <a:t> </a:t>
                      </a:r>
                      <a:r>
                        <a:rPr sz="3600" spc="-170" dirty="0">
                          <a:latin typeface="Twinkl Cursive Looped" panose="02000000000000000000" pitchFamily="2" charset="0"/>
                          <a:cs typeface="Verdana"/>
                        </a:rPr>
                        <a:t>Test</a:t>
                      </a:r>
                      <a:r>
                        <a:rPr sz="3600" spc="-85" dirty="0">
                          <a:latin typeface="Twinkl Cursive Looped" panose="02000000000000000000" pitchFamily="2" charset="0"/>
                          <a:cs typeface="Verdana"/>
                        </a:rPr>
                        <a:t> </a:t>
                      </a:r>
                      <a:r>
                        <a:rPr sz="3600" spc="-10" dirty="0">
                          <a:latin typeface="Twinkl Cursive Looped" panose="02000000000000000000" pitchFamily="2" charset="0"/>
                          <a:cs typeface="Verdana"/>
                        </a:rPr>
                        <a:t>registration</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37515">
                <a:tc>
                  <a:txBody>
                    <a:bodyPr/>
                    <a:lstStyle/>
                    <a:p>
                      <a:pPr marL="91440">
                        <a:lnSpc>
                          <a:spcPct val="100000"/>
                        </a:lnSpc>
                        <a:spcBef>
                          <a:spcPts val="615"/>
                        </a:spcBef>
                      </a:pPr>
                      <a:r>
                        <a:rPr sz="3600" spc="-70" dirty="0">
                          <a:latin typeface="Twinkl Cursive Looped" panose="02000000000000000000" pitchFamily="2" charset="0"/>
                          <a:cs typeface="Verdana"/>
                        </a:rPr>
                        <a:t>Tuesday</a:t>
                      </a:r>
                      <a:r>
                        <a:rPr sz="3600" spc="-105" dirty="0">
                          <a:latin typeface="Twinkl Cursive Looped" panose="02000000000000000000" pitchFamily="2" charset="0"/>
                          <a:cs typeface="Verdana"/>
                        </a:rPr>
                        <a:t> </a:t>
                      </a:r>
                      <a:r>
                        <a:rPr sz="3600" spc="-114" dirty="0">
                          <a:latin typeface="Twinkl Cursive Looped" panose="02000000000000000000" pitchFamily="2" charset="0"/>
                          <a:cs typeface="Verdana"/>
                        </a:rPr>
                        <a:t>1</a:t>
                      </a:r>
                      <a:r>
                        <a:rPr sz="3600" spc="-172" baseline="25462" dirty="0">
                          <a:latin typeface="Twinkl Cursive Looped" panose="02000000000000000000" pitchFamily="2" charset="0"/>
                          <a:cs typeface="Verdana"/>
                        </a:rPr>
                        <a:t>st</a:t>
                      </a:r>
                      <a:r>
                        <a:rPr sz="3600" spc="112" baseline="25462" dirty="0">
                          <a:latin typeface="Twinkl Cursive Looped" panose="02000000000000000000" pitchFamily="2" charset="0"/>
                          <a:cs typeface="Verdana"/>
                        </a:rPr>
                        <a:t> </a:t>
                      </a:r>
                      <a:r>
                        <a:rPr sz="3600" spc="-10" dirty="0">
                          <a:latin typeface="Twinkl Cursive Looped" panose="02000000000000000000" pitchFamily="2" charset="0"/>
                          <a:cs typeface="Verdana"/>
                        </a:rPr>
                        <a:t>September</a:t>
                      </a:r>
                      <a:r>
                        <a:rPr lang="en-GB" sz="3600" spc="-1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sz="3600" spc="-30" dirty="0">
                          <a:latin typeface="Twinkl Cursive Looped" panose="02000000000000000000" pitchFamily="2" charset="0"/>
                          <a:cs typeface="Verdana"/>
                        </a:rPr>
                        <a:t>School</a:t>
                      </a:r>
                      <a:r>
                        <a:rPr sz="3600" spc="-80" dirty="0">
                          <a:latin typeface="Twinkl Cursive Looped" panose="02000000000000000000" pitchFamily="2" charset="0"/>
                          <a:cs typeface="Verdana"/>
                        </a:rPr>
                        <a:t> </a:t>
                      </a:r>
                      <a:r>
                        <a:rPr sz="3600" spc="-10" dirty="0">
                          <a:latin typeface="Twinkl Cursive Looped" panose="02000000000000000000" pitchFamily="2" charset="0"/>
                          <a:cs typeface="Verdana"/>
                        </a:rPr>
                        <a:t>applications</a:t>
                      </a:r>
                      <a:r>
                        <a:rPr sz="3600" spc="-105" dirty="0">
                          <a:latin typeface="Twinkl Cursive Looped" panose="02000000000000000000" pitchFamily="2" charset="0"/>
                          <a:cs typeface="Verdana"/>
                        </a:rPr>
                        <a:t> </a:t>
                      </a:r>
                      <a:r>
                        <a:rPr sz="3600" spc="-20" dirty="0">
                          <a:latin typeface="Twinkl Cursive Looped" panose="02000000000000000000" pitchFamily="2" charset="0"/>
                          <a:cs typeface="Verdana"/>
                        </a:rPr>
                        <a:t>open</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38150">
                <a:tc>
                  <a:txBody>
                    <a:bodyPr/>
                    <a:lstStyle/>
                    <a:p>
                      <a:pPr marL="91440">
                        <a:lnSpc>
                          <a:spcPct val="100000"/>
                        </a:lnSpc>
                        <a:spcBef>
                          <a:spcPts val="615"/>
                        </a:spcBef>
                      </a:pPr>
                      <a:r>
                        <a:rPr sz="3600" spc="-105" dirty="0">
                          <a:latin typeface="Twinkl Cursive Looped" panose="02000000000000000000" pitchFamily="2" charset="0"/>
                          <a:cs typeface="Verdana"/>
                        </a:rPr>
                        <a:t>Thursday</a:t>
                      </a:r>
                      <a:r>
                        <a:rPr sz="3600" spc="-114" dirty="0">
                          <a:latin typeface="Twinkl Cursive Looped" panose="02000000000000000000" pitchFamily="2" charset="0"/>
                          <a:cs typeface="Verdana"/>
                        </a:rPr>
                        <a:t> </a:t>
                      </a:r>
                      <a:r>
                        <a:rPr sz="3600" spc="-85" dirty="0">
                          <a:latin typeface="Twinkl Cursive Looped" panose="02000000000000000000" pitchFamily="2" charset="0"/>
                          <a:cs typeface="Verdana"/>
                        </a:rPr>
                        <a:t>10</a:t>
                      </a:r>
                      <a:r>
                        <a:rPr sz="3600" spc="-127" baseline="25462" dirty="0">
                          <a:latin typeface="Twinkl Cursive Looped" panose="02000000000000000000" pitchFamily="2" charset="0"/>
                          <a:cs typeface="Verdana"/>
                        </a:rPr>
                        <a:t>th</a:t>
                      </a:r>
                      <a:r>
                        <a:rPr sz="3600" spc="37" baseline="25462" dirty="0">
                          <a:latin typeface="Twinkl Cursive Looped" panose="02000000000000000000" pitchFamily="2" charset="0"/>
                          <a:cs typeface="Verdana"/>
                        </a:rPr>
                        <a:t> </a:t>
                      </a:r>
                      <a:r>
                        <a:rPr sz="3600" spc="-10" dirty="0">
                          <a:latin typeface="Twinkl Cursive Looped" panose="02000000000000000000" pitchFamily="2" charset="0"/>
                          <a:cs typeface="Verdana"/>
                        </a:rPr>
                        <a:t>September</a:t>
                      </a:r>
                      <a:r>
                        <a:rPr lang="en-GB" sz="3600" spc="-1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lang="en-GB" sz="3600" spc="-70" dirty="0">
                          <a:latin typeface="Twinkl Cursive Looped" panose="02000000000000000000" pitchFamily="2" charset="0"/>
                          <a:cs typeface="Verdana"/>
                        </a:rPr>
                        <a:t>Date Kent Test is sat.</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38150">
                <a:tc>
                  <a:txBody>
                    <a:bodyPr/>
                    <a:lstStyle/>
                    <a:p>
                      <a:pPr marL="91440">
                        <a:lnSpc>
                          <a:spcPct val="100000"/>
                        </a:lnSpc>
                        <a:spcBef>
                          <a:spcPts val="615"/>
                        </a:spcBef>
                      </a:pPr>
                      <a:r>
                        <a:rPr sz="3600" spc="-105" dirty="0">
                          <a:latin typeface="Twinkl Cursive Looped" panose="02000000000000000000" pitchFamily="2" charset="0"/>
                          <a:cs typeface="Verdana"/>
                        </a:rPr>
                        <a:t>Thursday</a:t>
                      </a:r>
                      <a:r>
                        <a:rPr sz="3600" spc="-114" dirty="0">
                          <a:latin typeface="Twinkl Cursive Looped" panose="02000000000000000000" pitchFamily="2" charset="0"/>
                          <a:cs typeface="Verdana"/>
                        </a:rPr>
                        <a:t> </a:t>
                      </a:r>
                      <a:r>
                        <a:rPr sz="3600" spc="-85" dirty="0">
                          <a:latin typeface="Twinkl Cursive Looped" panose="02000000000000000000" pitchFamily="2" charset="0"/>
                          <a:cs typeface="Verdana"/>
                        </a:rPr>
                        <a:t>15</a:t>
                      </a:r>
                      <a:r>
                        <a:rPr sz="3600" spc="-127" baseline="25462" dirty="0">
                          <a:latin typeface="Twinkl Cursive Looped" panose="02000000000000000000" pitchFamily="2" charset="0"/>
                          <a:cs typeface="Verdana"/>
                        </a:rPr>
                        <a:t>th</a:t>
                      </a:r>
                      <a:r>
                        <a:rPr sz="3600" spc="-7" baseline="25462" dirty="0">
                          <a:latin typeface="Twinkl Cursive Looped" panose="02000000000000000000" pitchFamily="2" charset="0"/>
                          <a:cs typeface="Verdana"/>
                        </a:rPr>
                        <a:t> </a:t>
                      </a:r>
                      <a:r>
                        <a:rPr sz="3600" spc="-10" dirty="0">
                          <a:latin typeface="Twinkl Cursive Looped" panose="02000000000000000000" pitchFamily="2" charset="0"/>
                          <a:cs typeface="Verdana"/>
                        </a:rPr>
                        <a:t>October</a:t>
                      </a:r>
                      <a:r>
                        <a:rPr lang="en-GB" sz="3600" spc="-1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sz="3600" spc="-100" dirty="0">
                          <a:latin typeface="Twinkl Cursive Looped" panose="02000000000000000000" pitchFamily="2" charset="0"/>
                          <a:cs typeface="Verdana"/>
                        </a:rPr>
                        <a:t>Assessment</a:t>
                      </a:r>
                      <a:r>
                        <a:rPr sz="3600" spc="-75" dirty="0">
                          <a:latin typeface="Twinkl Cursive Looped" panose="02000000000000000000" pitchFamily="2" charset="0"/>
                          <a:cs typeface="Verdana"/>
                        </a:rPr>
                        <a:t> </a:t>
                      </a:r>
                      <a:r>
                        <a:rPr sz="3600" spc="-40" dirty="0">
                          <a:latin typeface="Twinkl Cursive Looped" panose="02000000000000000000" pitchFamily="2" charset="0"/>
                          <a:cs typeface="Verdana"/>
                        </a:rPr>
                        <a:t>decisions</a:t>
                      </a:r>
                      <a:r>
                        <a:rPr sz="3600" spc="-120" dirty="0">
                          <a:latin typeface="Twinkl Cursive Looped" panose="02000000000000000000" pitchFamily="2" charset="0"/>
                          <a:cs typeface="Verdana"/>
                        </a:rPr>
                        <a:t> </a:t>
                      </a:r>
                      <a:r>
                        <a:rPr sz="3600" spc="-90" dirty="0">
                          <a:latin typeface="Twinkl Cursive Looped" panose="02000000000000000000" pitchFamily="2" charset="0"/>
                          <a:cs typeface="Verdana"/>
                        </a:rPr>
                        <a:t>sent</a:t>
                      </a:r>
                      <a:r>
                        <a:rPr sz="3600" spc="-75" dirty="0">
                          <a:latin typeface="Twinkl Cursive Looped" panose="02000000000000000000" pitchFamily="2" charset="0"/>
                          <a:cs typeface="Verdana"/>
                        </a:rPr>
                        <a:t> </a:t>
                      </a:r>
                      <a:r>
                        <a:rPr sz="3600" spc="-20" dirty="0">
                          <a:latin typeface="Twinkl Cursive Looped" panose="02000000000000000000" pitchFamily="2" charset="0"/>
                          <a:cs typeface="Verdana"/>
                        </a:rPr>
                        <a:t>to</a:t>
                      </a:r>
                      <a:r>
                        <a:rPr sz="3600" spc="-105" dirty="0">
                          <a:latin typeface="Twinkl Cursive Looped" panose="02000000000000000000" pitchFamily="2" charset="0"/>
                          <a:cs typeface="Verdana"/>
                        </a:rPr>
                        <a:t> </a:t>
                      </a:r>
                      <a:r>
                        <a:rPr sz="3600" spc="-10" dirty="0">
                          <a:latin typeface="Twinkl Cursive Looped" panose="02000000000000000000" pitchFamily="2" charset="0"/>
                          <a:cs typeface="Verdana"/>
                        </a:rPr>
                        <a:t>parents/carers</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38150">
                <a:tc>
                  <a:txBody>
                    <a:bodyPr/>
                    <a:lstStyle/>
                    <a:p>
                      <a:pPr marL="91440">
                        <a:lnSpc>
                          <a:spcPct val="100000"/>
                        </a:lnSpc>
                        <a:spcBef>
                          <a:spcPts val="615"/>
                        </a:spcBef>
                      </a:pPr>
                      <a:r>
                        <a:rPr sz="3600" spc="55" dirty="0">
                          <a:latin typeface="Twinkl Cursive Looped" panose="02000000000000000000" pitchFamily="2" charset="0"/>
                          <a:cs typeface="Verdana"/>
                        </a:rPr>
                        <a:t>Monday</a:t>
                      </a:r>
                      <a:r>
                        <a:rPr sz="3600" spc="-160" dirty="0">
                          <a:latin typeface="Twinkl Cursive Looped" panose="02000000000000000000" pitchFamily="2" charset="0"/>
                          <a:cs typeface="Verdana"/>
                        </a:rPr>
                        <a:t> </a:t>
                      </a:r>
                      <a:r>
                        <a:rPr sz="3600" dirty="0">
                          <a:latin typeface="Twinkl Cursive Looped" panose="02000000000000000000" pitchFamily="2" charset="0"/>
                          <a:cs typeface="Verdana"/>
                        </a:rPr>
                        <a:t>2</a:t>
                      </a:r>
                      <a:r>
                        <a:rPr sz="3600" baseline="25462" dirty="0">
                          <a:latin typeface="Twinkl Cursive Looped" panose="02000000000000000000" pitchFamily="2" charset="0"/>
                          <a:cs typeface="Verdana"/>
                        </a:rPr>
                        <a:t>nd</a:t>
                      </a:r>
                      <a:r>
                        <a:rPr sz="3600" spc="-60" baseline="25462" dirty="0">
                          <a:latin typeface="Twinkl Cursive Looped" panose="02000000000000000000" pitchFamily="2" charset="0"/>
                          <a:cs typeface="Verdana"/>
                        </a:rPr>
                        <a:t> </a:t>
                      </a:r>
                      <a:r>
                        <a:rPr sz="3600" spc="-10" dirty="0">
                          <a:latin typeface="Twinkl Cursive Looped" panose="02000000000000000000" pitchFamily="2" charset="0"/>
                          <a:cs typeface="Verdana"/>
                        </a:rPr>
                        <a:t>November</a:t>
                      </a:r>
                      <a:r>
                        <a:rPr lang="en-GB" sz="3600" spc="-10" dirty="0">
                          <a:latin typeface="Twinkl Cursive Looped" panose="02000000000000000000" pitchFamily="2" charset="0"/>
                          <a:cs typeface="Verdana"/>
                        </a:rPr>
                        <a:t> 2026</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sz="3600" spc="-35" dirty="0">
                          <a:latin typeface="Twinkl Cursive Looped" panose="02000000000000000000" pitchFamily="2" charset="0"/>
                          <a:cs typeface="Verdana"/>
                        </a:rPr>
                        <a:t>Closing</a:t>
                      </a:r>
                      <a:r>
                        <a:rPr sz="3600" spc="-135" dirty="0">
                          <a:latin typeface="Twinkl Cursive Looped" panose="02000000000000000000" pitchFamily="2" charset="0"/>
                          <a:cs typeface="Verdana"/>
                        </a:rPr>
                        <a:t> </a:t>
                      </a:r>
                      <a:r>
                        <a:rPr sz="3600" spc="50" dirty="0">
                          <a:latin typeface="Twinkl Cursive Looped" panose="02000000000000000000" pitchFamily="2" charset="0"/>
                          <a:cs typeface="Verdana"/>
                        </a:rPr>
                        <a:t>date</a:t>
                      </a:r>
                      <a:r>
                        <a:rPr sz="3600" spc="-105" dirty="0">
                          <a:latin typeface="Twinkl Cursive Looped" panose="02000000000000000000" pitchFamily="2" charset="0"/>
                          <a:cs typeface="Verdana"/>
                        </a:rPr>
                        <a:t> </a:t>
                      </a:r>
                      <a:r>
                        <a:rPr sz="3600" spc="-80" dirty="0">
                          <a:latin typeface="Twinkl Cursive Looped" panose="02000000000000000000" pitchFamily="2" charset="0"/>
                          <a:cs typeface="Verdana"/>
                        </a:rPr>
                        <a:t>for</a:t>
                      </a:r>
                      <a:r>
                        <a:rPr sz="3600" spc="-140" dirty="0">
                          <a:latin typeface="Twinkl Cursive Looped" panose="02000000000000000000" pitchFamily="2" charset="0"/>
                          <a:cs typeface="Verdana"/>
                        </a:rPr>
                        <a:t> </a:t>
                      </a:r>
                      <a:r>
                        <a:rPr sz="3600" dirty="0">
                          <a:latin typeface="Twinkl Cursive Looped" panose="02000000000000000000" pitchFamily="2" charset="0"/>
                          <a:cs typeface="Verdana"/>
                        </a:rPr>
                        <a:t>secondary</a:t>
                      </a:r>
                      <a:r>
                        <a:rPr sz="3600" spc="-105" dirty="0">
                          <a:latin typeface="Twinkl Cursive Looped" panose="02000000000000000000" pitchFamily="2" charset="0"/>
                          <a:cs typeface="Verdana"/>
                        </a:rPr>
                        <a:t> </a:t>
                      </a:r>
                      <a:r>
                        <a:rPr sz="3600" spc="-10" dirty="0">
                          <a:latin typeface="Twinkl Cursive Looped" panose="02000000000000000000" pitchFamily="2" charset="0"/>
                          <a:cs typeface="Verdana"/>
                        </a:rPr>
                        <a:t>school</a:t>
                      </a:r>
                      <a:r>
                        <a:rPr sz="3600" spc="-125" dirty="0">
                          <a:latin typeface="Twinkl Cursive Looped" panose="02000000000000000000" pitchFamily="2" charset="0"/>
                          <a:cs typeface="Verdana"/>
                        </a:rPr>
                        <a:t> </a:t>
                      </a:r>
                      <a:r>
                        <a:rPr sz="3600" spc="-10" dirty="0">
                          <a:latin typeface="Twinkl Cursive Looped" panose="02000000000000000000" pitchFamily="2" charset="0"/>
                          <a:cs typeface="Verdana"/>
                        </a:rPr>
                        <a:t>applications</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38150">
                <a:tc>
                  <a:txBody>
                    <a:bodyPr/>
                    <a:lstStyle/>
                    <a:p>
                      <a:pPr marL="91440">
                        <a:lnSpc>
                          <a:spcPct val="100000"/>
                        </a:lnSpc>
                        <a:spcBef>
                          <a:spcPts val="615"/>
                        </a:spcBef>
                      </a:pPr>
                      <a:r>
                        <a:rPr sz="3600" spc="55" dirty="0">
                          <a:latin typeface="Twinkl Cursive Looped" panose="02000000000000000000" pitchFamily="2" charset="0"/>
                          <a:cs typeface="Verdana"/>
                        </a:rPr>
                        <a:t>Monday</a:t>
                      </a:r>
                      <a:r>
                        <a:rPr sz="3600" spc="-160" dirty="0">
                          <a:latin typeface="Twinkl Cursive Looped" panose="02000000000000000000" pitchFamily="2" charset="0"/>
                          <a:cs typeface="Verdana"/>
                        </a:rPr>
                        <a:t> </a:t>
                      </a:r>
                      <a:r>
                        <a:rPr sz="3600" spc="-110" dirty="0">
                          <a:latin typeface="Twinkl Cursive Looped" panose="02000000000000000000" pitchFamily="2" charset="0"/>
                          <a:cs typeface="Verdana"/>
                        </a:rPr>
                        <a:t>1</a:t>
                      </a:r>
                      <a:r>
                        <a:rPr sz="3600" spc="-165" baseline="25462" dirty="0">
                          <a:latin typeface="Twinkl Cursive Looped" panose="02000000000000000000" pitchFamily="2" charset="0"/>
                          <a:cs typeface="Verdana"/>
                        </a:rPr>
                        <a:t>st</a:t>
                      </a:r>
                      <a:r>
                        <a:rPr sz="3600" spc="44" baseline="25462" dirty="0">
                          <a:latin typeface="Twinkl Cursive Looped" panose="02000000000000000000" pitchFamily="2" charset="0"/>
                          <a:cs typeface="Verdana"/>
                        </a:rPr>
                        <a:t> </a:t>
                      </a:r>
                      <a:r>
                        <a:rPr sz="3600" spc="-20" dirty="0">
                          <a:latin typeface="Twinkl Cursive Looped" panose="02000000000000000000" pitchFamily="2" charset="0"/>
                          <a:cs typeface="Verdana"/>
                        </a:rPr>
                        <a:t>March</a:t>
                      </a:r>
                      <a:r>
                        <a:rPr lang="en-GB" sz="3600" spc="-20" dirty="0">
                          <a:latin typeface="Twinkl Cursive Looped" panose="02000000000000000000" pitchFamily="2" charset="0"/>
                          <a:cs typeface="Verdana"/>
                        </a:rPr>
                        <a:t> 2027</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15"/>
                        </a:spcBef>
                      </a:pPr>
                      <a:r>
                        <a:rPr sz="3600" spc="-10" dirty="0">
                          <a:latin typeface="Twinkl Cursive Looped" panose="02000000000000000000" pitchFamily="2" charset="0"/>
                          <a:cs typeface="Verdana"/>
                        </a:rPr>
                        <a:t>National</a:t>
                      </a:r>
                      <a:r>
                        <a:rPr sz="3600" spc="-114" dirty="0">
                          <a:latin typeface="Twinkl Cursive Looped" panose="02000000000000000000" pitchFamily="2" charset="0"/>
                          <a:cs typeface="Verdana"/>
                        </a:rPr>
                        <a:t> </a:t>
                      </a:r>
                      <a:r>
                        <a:rPr sz="3600" spc="-40" dirty="0">
                          <a:latin typeface="Twinkl Cursive Looped" panose="02000000000000000000" pitchFamily="2" charset="0"/>
                          <a:cs typeface="Verdana"/>
                        </a:rPr>
                        <a:t>Offer</a:t>
                      </a:r>
                      <a:r>
                        <a:rPr sz="3600" spc="-105" dirty="0">
                          <a:latin typeface="Twinkl Cursive Looped" panose="02000000000000000000" pitchFamily="2" charset="0"/>
                          <a:cs typeface="Verdana"/>
                        </a:rPr>
                        <a:t> </a:t>
                      </a:r>
                      <a:r>
                        <a:rPr sz="3600" spc="-10" dirty="0">
                          <a:latin typeface="Twinkl Cursive Looped" panose="02000000000000000000" pitchFamily="2" charset="0"/>
                          <a:cs typeface="Verdana"/>
                        </a:rPr>
                        <a:t>Day</a:t>
                      </a:r>
                      <a:r>
                        <a:rPr sz="3600" spc="-140" dirty="0">
                          <a:latin typeface="Twinkl Cursive Looped" panose="02000000000000000000" pitchFamily="2" charset="0"/>
                          <a:cs typeface="Verdana"/>
                        </a:rPr>
                        <a:t> </a:t>
                      </a:r>
                      <a:r>
                        <a:rPr sz="3600" spc="-80" dirty="0">
                          <a:latin typeface="Twinkl Cursive Looped" panose="02000000000000000000" pitchFamily="2" charset="0"/>
                          <a:cs typeface="Verdana"/>
                        </a:rPr>
                        <a:t>(emails</a:t>
                      </a:r>
                      <a:r>
                        <a:rPr sz="3600" spc="-114" dirty="0">
                          <a:latin typeface="Twinkl Cursive Looped" panose="02000000000000000000" pitchFamily="2" charset="0"/>
                          <a:cs typeface="Verdana"/>
                        </a:rPr>
                        <a:t> </a:t>
                      </a:r>
                      <a:r>
                        <a:rPr sz="3600" spc="-90" dirty="0">
                          <a:latin typeface="Twinkl Cursive Looped" panose="02000000000000000000" pitchFamily="2" charset="0"/>
                          <a:cs typeface="Verdana"/>
                        </a:rPr>
                        <a:t>sent</a:t>
                      </a:r>
                      <a:r>
                        <a:rPr sz="3600" spc="-95" dirty="0">
                          <a:latin typeface="Twinkl Cursive Looped" panose="02000000000000000000" pitchFamily="2" charset="0"/>
                          <a:cs typeface="Verdana"/>
                        </a:rPr>
                        <a:t> </a:t>
                      </a:r>
                      <a:r>
                        <a:rPr sz="3600" spc="-40" dirty="0">
                          <a:latin typeface="Twinkl Cursive Looped" panose="02000000000000000000" pitchFamily="2" charset="0"/>
                          <a:cs typeface="Verdana"/>
                        </a:rPr>
                        <a:t>after</a:t>
                      </a:r>
                      <a:r>
                        <a:rPr sz="3600" spc="-110" dirty="0">
                          <a:latin typeface="Twinkl Cursive Looped" panose="02000000000000000000" pitchFamily="2" charset="0"/>
                          <a:cs typeface="Verdana"/>
                        </a:rPr>
                        <a:t> </a:t>
                      </a:r>
                      <a:r>
                        <a:rPr sz="3600" spc="-20" dirty="0">
                          <a:latin typeface="Twinkl Cursive Looped" panose="02000000000000000000" pitchFamily="2" charset="0"/>
                          <a:cs typeface="Verdana"/>
                        </a:rPr>
                        <a:t>4pm)</a:t>
                      </a:r>
                      <a:endParaRPr sz="3600" dirty="0">
                        <a:latin typeface="Twinkl Cursive Looped" panose="02000000000000000000" pitchFamily="2" charset="0"/>
                        <a:cs typeface="Verdana"/>
                      </a:endParaRPr>
                    </a:p>
                  </a:txBody>
                  <a:tcPr marL="0" marR="0" marT="7810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37515">
                <a:tc>
                  <a:txBody>
                    <a:bodyPr/>
                    <a:lstStyle/>
                    <a:p>
                      <a:pPr marL="91440">
                        <a:lnSpc>
                          <a:spcPct val="100000"/>
                        </a:lnSpc>
                        <a:spcBef>
                          <a:spcPts val="620"/>
                        </a:spcBef>
                      </a:pPr>
                      <a:r>
                        <a:rPr sz="3600" spc="55" dirty="0">
                          <a:latin typeface="Twinkl Cursive Looped" panose="02000000000000000000" pitchFamily="2" charset="0"/>
                          <a:cs typeface="Verdana"/>
                        </a:rPr>
                        <a:t>Monday</a:t>
                      </a:r>
                      <a:r>
                        <a:rPr sz="3600" spc="-160" dirty="0">
                          <a:latin typeface="Twinkl Cursive Looped" panose="02000000000000000000" pitchFamily="2" charset="0"/>
                          <a:cs typeface="Verdana"/>
                        </a:rPr>
                        <a:t> </a:t>
                      </a:r>
                      <a:r>
                        <a:rPr sz="3600" spc="-85" dirty="0">
                          <a:latin typeface="Twinkl Cursive Looped" panose="02000000000000000000" pitchFamily="2" charset="0"/>
                          <a:cs typeface="Verdana"/>
                        </a:rPr>
                        <a:t>15</a:t>
                      </a:r>
                      <a:r>
                        <a:rPr sz="3600" spc="-127" baseline="25462" dirty="0">
                          <a:latin typeface="Twinkl Cursive Looped" panose="02000000000000000000" pitchFamily="2" charset="0"/>
                          <a:cs typeface="Verdana"/>
                        </a:rPr>
                        <a:t>th</a:t>
                      </a:r>
                      <a:r>
                        <a:rPr sz="3600" spc="7" baseline="25462" dirty="0">
                          <a:latin typeface="Twinkl Cursive Looped" panose="02000000000000000000" pitchFamily="2" charset="0"/>
                          <a:cs typeface="Verdana"/>
                        </a:rPr>
                        <a:t> </a:t>
                      </a:r>
                      <a:r>
                        <a:rPr sz="3600" spc="-20" dirty="0">
                          <a:latin typeface="Twinkl Cursive Looped" panose="02000000000000000000" pitchFamily="2" charset="0"/>
                          <a:cs typeface="Verdana"/>
                        </a:rPr>
                        <a:t>March</a:t>
                      </a:r>
                      <a:r>
                        <a:rPr lang="en-GB" sz="3600" spc="-20" dirty="0">
                          <a:latin typeface="Twinkl Cursive Looped" panose="02000000000000000000" pitchFamily="2" charset="0"/>
                          <a:cs typeface="Verdana"/>
                        </a:rPr>
                        <a:t> 2027</a:t>
                      </a:r>
                      <a:endParaRPr sz="3600" dirty="0">
                        <a:latin typeface="Twinkl Cursive Looped" panose="02000000000000000000" pitchFamily="2" charset="0"/>
                        <a:cs typeface="Verdana"/>
                      </a:endParaRPr>
                    </a:p>
                  </a:txBody>
                  <a:tcPr marL="0" marR="0" marT="7874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20"/>
                        </a:spcBef>
                      </a:pPr>
                      <a:r>
                        <a:rPr sz="3600" dirty="0">
                          <a:latin typeface="Twinkl Cursive Looped" panose="02000000000000000000" pitchFamily="2" charset="0"/>
                          <a:cs typeface="Verdana"/>
                        </a:rPr>
                        <a:t>Places</a:t>
                      </a:r>
                      <a:r>
                        <a:rPr sz="3600" spc="-120" dirty="0">
                          <a:latin typeface="Twinkl Cursive Looped" panose="02000000000000000000" pitchFamily="2" charset="0"/>
                          <a:cs typeface="Verdana"/>
                        </a:rPr>
                        <a:t> </a:t>
                      </a:r>
                      <a:r>
                        <a:rPr sz="3600" spc="-114" dirty="0">
                          <a:latin typeface="Twinkl Cursive Looped" panose="02000000000000000000" pitchFamily="2" charset="0"/>
                          <a:cs typeface="Verdana"/>
                        </a:rPr>
                        <a:t>must</a:t>
                      </a:r>
                      <a:r>
                        <a:rPr sz="3600" spc="-120" dirty="0">
                          <a:latin typeface="Twinkl Cursive Looped" panose="02000000000000000000" pitchFamily="2" charset="0"/>
                          <a:cs typeface="Verdana"/>
                        </a:rPr>
                        <a:t> </a:t>
                      </a:r>
                      <a:r>
                        <a:rPr sz="3600" spc="85" dirty="0">
                          <a:latin typeface="Twinkl Cursive Looped" panose="02000000000000000000" pitchFamily="2" charset="0"/>
                          <a:cs typeface="Verdana"/>
                        </a:rPr>
                        <a:t>be</a:t>
                      </a:r>
                      <a:r>
                        <a:rPr sz="3600" spc="-120" dirty="0">
                          <a:latin typeface="Twinkl Cursive Looped" panose="02000000000000000000" pitchFamily="2" charset="0"/>
                          <a:cs typeface="Verdana"/>
                        </a:rPr>
                        <a:t> </a:t>
                      </a:r>
                      <a:r>
                        <a:rPr sz="3600" spc="-10" dirty="0">
                          <a:latin typeface="Twinkl Cursive Looped" panose="02000000000000000000" pitchFamily="2" charset="0"/>
                          <a:cs typeface="Verdana"/>
                        </a:rPr>
                        <a:t>accepted/refused</a:t>
                      </a:r>
                      <a:endParaRPr sz="3600" dirty="0">
                        <a:latin typeface="Twinkl Cursive Looped" panose="02000000000000000000" pitchFamily="2" charset="0"/>
                        <a:cs typeface="Verdana"/>
                      </a:endParaRPr>
                    </a:p>
                  </a:txBody>
                  <a:tcPr marL="0" marR="0" marT="7874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37515">
                <a:tc>
                  <a:txBody>
                    <a:bodyPr/>
                    <a:lstStyle/>
                    <a:p>
                      <a:pPr marL="91440">
                        <a:lnSpc>
                          <a:spcPct val="100000"/>
                        </a:lnSpc>
                        <a:spcBef>
                          <a:spcPts val="620"/>
                        </a:spcBef>
                      </a:pPr>
                      <a:r>
                        <a:rPr sz="3600" spc="-75" dirty="0">
                          <a:latin typeface="Twinkl Cursive Looped" panose="02000000000000000000" pitchFamily="2" charset="0"/>
                          <a:cs typeface="Verdana"/>
                        </a:rPr>
                        <a:t>Tuesday</a:t>
                      </a:r>
                      <a:r>
                        <a:rPr sz="3600" spc="-100" dirty="0">
                          <a:latin typeface="Twinkl Cursive Looped" panose="02000000000000000000" pitchFamily="2" charset="0"/>
                          <a:cs typeface="Verdana"/>
                        </a:rPr>
                        <a:t> </a:t>
                      </a:r>
                      <a:r>
                        <a:rPr sz="3600" spc="-85" dirty="0">
                          <a:latin typeface="Twinkl Cursive Looped" panose="02000000000000000000" pitchFamily="2" charset="0"/>
                          <a:cs typeface="Verdana"/>
                        </a:rPr>
                        <a:t>13</a:t>
                      </a:r>
                      <a:r>
                        <a:rPr sz="3600" spc="-127" baseline="25462" dirty="0">
                          <a:latin typeface="Twinkl Cursive Looped" panose="02000000000000000000" pitchFamily="2" charset="0"/>
                          <a:cs typeface="Verdana"/>
                        </a:rPr>
                        <a:t>th</a:t>
                      </a:r>
                      <a:r>
                        <a:rPr sz="3600" spc="60" baseline="25462" dirty="0">
                          <a:latin typeface="Twinkl Cursive Looped" panose="02000000000000000000" pitchFamily="2" charset="0"/>
                          <a:cs typeface="Verdana"/>
                        </a:rPr>
                        <a:t> </a:t>
                      </a:r>
                      <a:r>
                        <a:rPr sz="3600" spc="-10" dirty="0">
                          <a:latin typeface="Twinkl Cursive Looped" panose="02000000000000000000" pitchFamily="2" charset="0"/>
                          <a:cs typeface="Verdana"/>
                        </a:rPr>
                        <a:t>April</a:t>
                      </a:r>
                      <a:r>
                        <a:rPr lang="en-GB" sz="3600" spc="-10" dirty="0">
                          <a:latin typeface="Twinkl Cursive Looped" panose="02000000000000000000" pitchFamily="2" charset="0"/>
                          <a:cs typeface="Verdana"/>
                        </a:rPr>
                        <a:t> 2027</a:t>
                      </a:r>
                      <a:endParaRPr sz="3600" dirty="0">
                        <a:latin typeface="Twinkl Cursive Looped" panose="02000000000000000000" pitchFamily="2" charset="0"/>
                        <a:cs typeface="Verdana"/>
                      </a:endParaRPr>
                    </a:p>
                  </a:txBody>
                  <a:tcPr marL="0" marR="0" marT="7874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620"/>
                        </a:spcBef>
                      </a:pPr>
                      <a:r>
                        <a:rPr sz="3600" dirty="0">
                          <a:latin typeface="Twinkl Cursive Looped" panose="02000000000000000000" pitchFamily="2" charset="0"/>
                          <a:cs typeface="Verdana"/>
                        </a:rPr>
                        <a:t>Deadline</a:t>
                      </a:r>
                      <a:r>
                        <a:rPr sz="3600" spc="-114" dirty="0">
                          <a:latin typeface="Twinkl Cursive Looped" panose="02000000000000000000" pitchFamily="2" charset="0"/>
                          <a:cs typeface="Verdana"/>
                        </a:rPr>
                        <a:t> </a:t>
                      </a:r>
                      <a:r>
                        <a:rPr sz="3600" spc="-75" dirty="0">
                          <a:latin typeface="Twinkl Cursive Looped" panose="02000000000000000000" pitchFamily="2" charset="0"/>
                          <a:cs typeface="Verdana"/>
                        </a:rPr>
                        <a:t>for</a:t>
                      </a:r>
                      <a:r>
                        <a:rPr sz="3600" spc="-105" dirty="0">
                          <a:latin typeface="Twinkl Cursive Looped" panose="02000000000000000000" pitchFamily="2" charset="0"/>
                          <a:cs typeface="Verdana"/>
                        </a:rPr>
                        <a:t> </a:t>
                      </a:r>
                      <a:r>
                        <a:rPr sz="3600" dirty="0">
                          <a:latin typeface="Twinkl Cursive Looped" panose="02000000000000000000" pitchFamily="2" charset="0"/>
                          <a:cs typeface="Verdana"/>
                        </a:rPr>
                        <a:t>appeals</a:t>
                      </a:r>
                      <a:r>
                        <a:rPr sz="3600" spc="-85" dirty="0">
                          <a:latin typeface="Twinkl Cursive Looped" panose="02000000000000000000" pitchFamily="2" charset="0"/>
                          <a:cs typeface="Verdana"/>
                        </a:rPr>
                        <a:t> </a:t>
                      </a:r>
                      <a:r>
                        <a:rPr sz="3600" spc="-10" dirty="0">
                          <a:latin typeface="Twinkl Cursive Looped" panose="02000000000000000000" pitchFamily="2" charset="0"/>
                          <a:cs typeface="Verdana"/>
                        </a:rPr>
                        <a:t>to</a:t>
                      </a:r>
                      <a:r>
                        <a:rPr sz="3600" spc="-80" dirty="0">
                          <a:latin typeface="Twinkl Cursive Looped" panose="02000000000000000000" pitchFamily="2" charset="0"/>
                          <a:cs typeface="Verdana"/>
                        </a:rPr>
                        <a:t> </a:t>
                      </a:r>
                      <a:r>
                        <a:rPr sz="3600" spc="95" dirty="0">
                          <a:latin typeface="Twinkl Cursive Looped" panose="02000000000000000000" pitchFamily="2" charset="0"/>
                          <a:cs typeface="Verdana"/>
                        </a:rPr>
                        <a:t>be</a:t>
                      </a:r>
                      <a:r>
                        <a:rPr sz="3600" spc="-114" dirty="0">
                          <a:latin typeface="Twinkl Cursive Looped" panose="02000000000000000000" pitchFamily="2" charset="0"/>
                          <a:cs typeface="Verdana"/>
                        </a:rPr>
                        <a:t> </a:t>
                      </a:r>
                      <a:r>
                        <a:rPr sz="3600" spc="-10" dirty="0">
                          <a:latin typeface="Twinkl Cursive Looped" panose="02000000000000000000" pitchFamily="2" charset="0"/>
                          <a:cs typeface="Verdana"/>
                        </a:rPr>
                        <a:t>submitted</a:t>
                      </a:r>
                      <a:endParaRPr sz="3600" dirty="0">
                        <a:latin typeface="Twinkl Cursive Looped" panose="02000000000000000000" pitchFamily="2" charset="0"/>
                        <a:cs typeface="Verdana"/>
                      </a:endParaRPr>
                    </a:p>
                  </a:txBody>
                  <a:tcPr marL="0" marR="0" marT="7874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366015"/>
          </a:xfrm>
          <a:prstGeom prst="rect">
            <a:avLst/>
          </a:prstGeom>
        </p:spPr>
        <p:txBody>
          <a:bodyPr wrap="square" lIns="0" tIns="0" rIns="0" bIns="0" rtlCol="0" anchor="t">
            <a:spAutoFit/>
          </a:bodyPr>
          <a:lstStyle/>
          <a:p>
            <a:pPr algn="ctr">
              <a:lnSpc>
                <a:spcPts val="11887"/>
              </a:lnSpc>
            </a:pPr>
            <a:r>
              <a:rPr lang="en-GB" sz="6000" u="sng" dirty="0">
                <a:solidFill>
                  <a:srgbClr val="1D515E"/>
                </a:solidFill>
                <a:latin typeface="Twinkl Cursive Looped" panose="02000000000000000000" pitchFamily="2" charset="0"/>
                <a:ea typeface="Ballpoint"/>
                <a:cs typeface="Ballpoint"/>
                <a:sym typeface="Ballpoint"/>
              </a:rPr>
              <a:t>Applying for a secondary school place</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3" name="TextBox 11">
            <a:extLst>
              <a:ext uri="{FF2B5EF4-FFF2-40B4-BE49-F238E27FC236}">
                <a16:creationId xmlns:a16="http://schemas.microsoft.com/office/drawing/2014/main" id="{2877E5BA-9679-8429-5FD0-C53A8AE4E6BA}"/>
              </a:ext>
            </a:extLst>
          </p:cNvPr>
          <p:cNvSpPr txBox="1"/>
          <p:nvPr/>
        </p:nvSpPr>
        <p:spPr>
          <a:xfrm>
            <a:off x="1524000" y="3098432"/>
            <a:ext cx="10539891" cy="6360203"/>
          </a:xfrm>
          <a:prstGeom prst="rect">
            <a:avLst/>
          </a:prstGeom>
        </p:spPr>
        <p:txBody>
          <a:bodyPr lIns="0" tIns="0" rIns="0" bIns="0" rtlCol="0" anchor="t">
            <a:spAutoFit/>
          </a:bodyPr>
          <a:lstStyle/>
          <a:p>
            <a:pPr algn="just">
              <a:lnSpc>
                <a:spcPts val="3341"/>
              </a:lnSpc>
            </a:pPr>
            <a:r>
              <a:rPr lang="en-GB" sz="3200" dirty="0">
                <a:solidFill>
                  <a:srgbClr val="1D515E"/>
                </a:solidFill>
                <a:latin typeface="Twinkl Cursive Looped" panose="02000000000000000000" pitchFamily="2" charset="0"/>
                <a:ea typeface="Barlow"/>
                <a:cs typeface="Barlow"/>
                <a:sym typeface="Barlow"/>
              </a:rPr>
              <a:t>The link is </a:t>
            </a:r>
            <a:r>
              <a:rPr lang="en-GB" sz="3200" dirty="0">
                <a:solidFill>
                  <a:srgbClr val="1D515E"/>
                </a:solidFill>
                <a:latin typeface="Twinkl Cursive Looped" panose="02000000000000000000" pitchFamily="2" charset="0"/>
                <a:ea typeface="Barlow"/>
                <a:cs typeface="Barlow"/>
                <a:sym typeface="Barlow"/>
                <a:hlinkClick r:id="rId8"/>
              </a:rPr>
              <a:t>www.kent.gov.uk/ola</a:t>
            </a: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You can name up to four schools in order of preference.</a:t>
            </a:r>
          </a:p>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endParaRPr lang="en-GB" sz="3200" u="sng" dirty="0">
              <a:solidFill>
                <a:srgbClr val="1D515E"/>
              </a:solidFill>
              <a:latin typeface="Twinkl Cursive Looped" panose="02000000000000000000" pitchFamily="2" charset="0"/>
              <a:ea typeface="Ballpoint"/>
              <a:cs typeface="Ballpoint"/>
              <a:sym typeface="Ballpoint"/>
            </a:endParaRPr>
          </a:p>
          <a:p>
            <a:pPr algn="just">
              <a:lnSpc>
                <a:spcPts val="3341"/>
              </a:lnSpc>
            </a:pPr>
            <a:r>
              <a:rPr lang="en-GB" sz="3200" u="sng" dirty="0">
                <a:solidFill>
                  <a:srgbClr val="1D515E"/>
                </a:solidFill>
                <a:latin typeface="Twinkl Cursive Looped" panose="02000000000000000000" pitchFamily="2" charset="0"/>
                <a:ea typeface="Ballpoint"/>
                <a:cs typeface="Ballpoint"/>
                <a:sym typeface="Ballpoint"/>
              </a:rPr>
              <a:t>PLEASE NOTE…</a:t>
            </a:r>
          </a:p>
          <a:p>
            <a:pPr algn="just">
              <a:lnSpc>
                <a:spcPts val="3341"/>
              </a:lnSpc>
            </a:pPr>
            <a:endParaRPr lang="en-GB" sz="2400" u="sng" dirty="0">
              <a:solidFill>
                <a:srgbClr val="1D515E"/>
              </a:solidFill>
              <a:latin typeface="Twinkl Cursive Looped" panose="02000000000000000000" pitchFamily="2" charset="0"/>
              <a:ea typeface="Barlow"/>
              <a:cs typeface="Barlow"/>
              <a:sym typeface="Ballpoint"/>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Naming one school does not give you a greater chance     </a:t>
            </a: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of acceptance.</a:t>
            </a:r>
          </a:p>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If you are naming a grammar school, these should be </a:t>
            </a: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number 1 (and 2) on your list.</a:t>
            </a:r>
          </a:p>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If needed, you can only appeal for schools you have </a:t>
            </a: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named.</a:t>
            </a:r>
          </a:p>
        </p:txBody>
      </p:sp>
      <p:sp>
        <p:nvSpPr>
          <p:cNvPr id="14" name="Freeform 12">
            <a:extLst>
              <a:ext uri="{FF2B5EF4-FFF2-40B4-BE49-F238E27FC236}">
                <a16:creationId xmlns:a16="http://schemas.microsoft.com/office/drawing/2014/main" id="{C98E732B-18EF-E5A7-3098-B54CD5F4F1FF}"/>
              </a:ext>
            </a:extLst>
          </p:cNvPr>
          <p:cNvSpPr/>
          <p:nvPr/>
        </p:nvSpPr>
        <p:spPr>
          <a:xfrm>
            <a:off x="832839" y="2973657"/>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6" name="Freeform 14">
            <a:extLst>
              <a:ext uri="{FF2B5EF4-FFF2-40B4-BE49-F238E27FC236}">
                <a16:creationId xmlns:a16="http://schemas.microsoft.com/office/drawing/2014/main" id="{D8D824E2-6B0F-1EAA-18D2-65585627CA19}"/>
              </a:ext>
            </a:extLst>
          </p:cNvPr>
          <p:cNvSpPr/>
          <p:nvPr/>
        </p:nvSpPr>
        <p:spPr>
          <a:xfrm>
            <a:off x="832838" y="388540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8" name="Freeform 14">
            <a:extLst>
              <a:ext uri="{FF2B5EF4-FFF2-40B4-BE49-F238E27FC236}">
                <a16:creationId xmlns:a16="http://schemas.microsoft.com/office/drawing/2014/main" id="{31ECA78A-A2A8-7925-D0D7-D4263C2BFF00}"/>
              </a:ext>
            </a:extLst>
          </p:cNvPr>
          <p:cNvSpPr/>
          <p:nvPr/>
        </p:nvSpPr>
        <p:spPr>
          <a:xfrm>
            <a:off x="832838" y="5905500"/>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 name="Freeform 14">
            <a:extLst>
              <a:ext uri="{FF2B5EF4-FFF2-40B4-BE49-F238E27FC236}">
                <a16:creationId xmlns:a16="http://schemas.microsoft.com/office/drawing/2014/main" id="{6BE161FD-499D-ECFC-7627-E946BF5857CA}"/>
              </a:ext>
            </a:extLst>
          </p:cNvPr>
          <p:cNvSpPr/>
          <p:nvPr/>
        </p:nvSpPr>
        <p:spPr>
          <a:xfrm>
            <a:off x="832838" y="7198384"/>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0" name="Freeform 14">
            <a:extLst>
              <a:ext uri="{FF2B5EF4-FFF2-40B4-BE49-F238E27FC236}">
                <a16:creationId xmlns:a16="http://schemas.microsoft.com/office/drawing/2014/main" id="{021404BE-2B4E-0195-C37F-6F0C2E14F94D}"/>
              </a:ext>
            </a:extLst>
          </p:cNvPr>
          <p:cNvSpPr/>
          <p:nvPr/>
        </p:nvSpPr>
        <p:spPr>
          <a:xfrm>
            <a:off x="832838" y="8423759"/>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pic>
        <p:nvPicPr>
          <p:cNvPr id="21" name="object 4">
            <a:extLst>
              <a:ext uri="{FF2B5EF4-FFF2-40B4-BE49-F238E27FC236}">
                <a16:creationId xmlns:a16="http://schemas.microsoft.com/office/drawing/2014/main" id="{877AACA5-F37D-15F9-2855-93051CF7B231}"/>
              </a:ext>
            </a:extLst>
          </p:cNvPr>
          <p:cNvPicPr/>
          <p:nvPr/>
        </p:nvPicPr>
        <p:blipFill>
          <a:blip r:embed="rId11" cstate="print"/>
          <a:stretch>
            <a:fillRect/>
          </a:stretch>
        </p:blipFill>
        <p:spPr>
          <a:xfrm>
            <a:off x="11807798" y="4993140"/>
            <a:ext cx="6472402" cy="5297586"/>
          </a:xfrm>
          <a:prstGeom prst="rect">
            <a:avLst/>
          </a:prstGeom>
        </p:spPr>
      </p:pic>
    </p:spTree>
    <p:extLst>
      <p:ext uri="{BB962C8B-B14F-4D97-AF65-F5344CB8AC3E}">
        <p14:creationId xmlns:p14="http://schemas.microsoft.com/office/powerpoint/2010/main" val="2870913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69377"/>
          </a:xfrm>
          <a:prstGeom prst="rect">
            <a:avLst/>
          </a:prstGeom>
        </p:spPr>
        <p:txBody>
          <a:bodyPr wrap="square" lIns="0" tIns="0" rIns="0" bIns="0" rtlCol="0" anchor="t">
            <a:spAutoFit/>
          </a:bodyPr>
          <a:lstStyle/>
          <a:p>
            <a:pPr algn="ctr">
              <a:lnSpc>
                <a:spcPts val="11887"/>
              </a:lnSpc>
            </a:pPr>
            <a:r>
              <a:rPr lang="en-GB" sz="8000" u="sng" dirty="0">
                <a:solidFill>
                  <a:srgbClr val="1D515E"/>
                </a:solidFill>
                <a:latin typeface="Twinkl Cursive Looped" panose="02000000000000000000" pitchFamily="2" charset="0"/>
                <a:ea typeface="Ballpoint"/>
                <a:cs typeface="Ballpoint"/>
                <a:sym typeface="Ballpoint"/>
              </a:rPr>
              <a:t>Local secondary schools</a:t>
            </a:r>
            <a:endParaRPr lang="en-US" sz="8000" u="sng" dirty="0">
              <a:solidFill>
                <a:srgbClr val="1D515E"/>
              </a:solidFill>
              <a:latin typeface="Twinkl Cursive Looped" panose="02000000000000000000" pitchFamily="2" charset="0"/>
              <a:ea typeface="Ballpoint"/>
              <a:cs typeface="Ballpoint"/>
              <a:sym typeface="Ballpoint"/>
            </a:endParaRPr>
          </a:p>
        </p:txBody>
      </p:sp>
      <p:sp>
        <p:nvSpPr>
          <p:cNvPr id="13" name="TextBox 11">
            <a:extLst>
              <a:ext uri="{FF2B5EF4-FFF2-40B4-BE49-F238E27FC236}">
                <a16:creationId xmlns:a16="http://schemas.microsoft.com/office/drawing/2014/main" id="{2877E5BA-9679-8429-5FD0-C53A8AE4E6BA}"/>
              </a:ext>
            </a:extLst>
          </p:cNvPr>
          <p:cNvSpPr txBox="1"/>
          <p:nvPr/>
        </p:nvSpPr>
        <p:spPr>
          <a:xfrm>
            <a:off x="10820401" y="3009900"/>
            <a:ext cx="3657600" cy="430246"/>
          </a:xfrm>
          <a:prstGeom prst="rect">
            <a:avLst/>
          </a:prstGeom>
        </p:spPr>
        <p:txBody>
          <a:bodyPr wrap="square" lIns="0" tIns="0" rIns="0" bIns="0" rtlCol="0" anchor="t">
            <a:spAutoFit/>
          </a:bodyPr>
          <a:lstStyle/>
          <a:p>
            <a:pPr algn="just">
              <a:lnSpc>
                <a:spcPts val="3341"/>
              </a:lnSpc>
            </a:pPr>
            <a:r>
              <a:rPr lang="en-GB" sz="4400" dirty="0">
                <a:solidFill>
                  <a:srgbClr val="1D515E"/>
                </a:solidFill>
                <a:latin typeface="Ballpoint" panose="020B0604020202020204" charset="0"/>
                <a:ea typeface="Barlow"/>
                <a:cs typeface="Barlow"/>
                <a:sym typeface="Barlow"/>
              </a:rPr>
              <a:t>Comprehensive </a:t>
            </a:r>
          </a:p>
        </p:txBody>
      </p:sp>
      <p:sp>
        <p:nvSpPr>
          <p:cNvPr id="16" name="Freeform 14">
            <a:extLst>
              <a:ext uri="{FF2B5EF4-FFF2-40B4-BE49-F238E27FC236}">
                <a16:creationId xmlns:a16="http://schemas.microsoft.com/office/drawing/2014/main" id="{D8D824E2-6B0F-1EAA-18D2-65585627CA19}"/>
              </a:ext>
            </a:extLst>
          </p:cNvPr>
          <p:cNvSpPr/>
          <p:nvPr/>
        </p:nvSpPr>
        <p:spPr>
          <a:xfrm>
            <a:off x="2459642" y="371398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8" name="Freeform 14">
            <a:extLst>
              <a:ext uri="{FF2B5EF4-FFF2-40B4-BE49-F238E27FC236}">
                <a16:creationId xmlns:a16="http://schemas.microsoft.com/office/drawing/2014/main" id="{31ECA78A-A2A8-7925-D0D7-D4263C2BFF00}"/>
              </a:ext>
            </a:extLst>
          </p:cNvPr>
          <p:cNvSpPr/>
          <p:nvPr/>
        </p:nvSpPr>
        <p:spPr>
          <a:xfrm>
            <a:off x="2459642" y="463506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9" name="Freeform 14">
            <a:extLst>
              <a:ext uri="{FF2B5EF4-FFF2-40B4-BE49-F238E27FC236}">
                <a16:creationId xmlns:a16="http://schemas.microsoft.com/office/drawing/2014/main" id="{6BE161FD-499D-ECFC-7627-E946BF5857CA}"/>
              </a:ext>
            </a:extLst>
          </p:cNvPr>
          <p:cNvSpPr/>
          <p:nvPr/>
        </p:nvSpPr>
        <p:spPr>
          <a:xfrm>
            <a:off x="2459641" y="561041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0" name="Freeform 14">
            <a:extLst>
              <a:ext uri="{FF2B5EF4-FFF2-40B4-BE49-F238E27FC236}">
                <a16:creationId xmlns:a16="http://schemas.microsoft.com/office/drawing/2014/main" id="{021404BE-2B4E-0195-C37F-6F0C2E14F94D}"/>
              </a:ext>
            </a:extLst>
          </p:cNvPr>
          <p:cNvSpPr/>
          <p:nvPr/>
        </p:nvSpPr>
        <p:spPr>
          <a:xfrm>
            <a:off x="2459641" y="653149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 name="TextBox 11">
            <a:extLst>
              <a:ext uri="{FF2B5EF4-FFF2-40B4-BE49-F238E27FC236}">
                <a16:creationId xmlns:a16="http://schemas.microsoft.com/office/drawing/2014/main" id="{354FE31A-7FAF-1E74-EA2F-8B9FA13440CC}"/>
              </a:ext>
            </a:extLst>
          </p:cNvPr>
          <p:cNvSpPr txBox="1"/>
          <p:nvPr/>
        </p:nvSpPr>
        <p:spPr>
          <a:xfrm>
            <a:off x="3433848" y="3028752"/>
            <a:ext cx="3657600" cy="430246"/>
          </a:xfrm>
          <a:prstGeom prst="rect">
            <a:avLst/>
          </a:prstGeom>
        </p:spPr>
        <p:txBody>
          <a:bodyPr wrap="square" lIns="0" tIns="0" rIns="0" bIns="0" rtlCol="0" anchor="t">
            <a:spAutoFit/>
          </a:bodyPr>
          <a:lstStyle/>
          <a:p>
            <a:pPr algn="just">
              <a:lnSpc>
                <a:spcPts val="3341"/>
              </a:lnSpc>
            </a:pPr>
            <a:r>
              <a:rPr lang="en-GB" sz="4400" dirty="0">
                <a:solidFill>
                  <a:srgbClr val="1D515E"/>
                </a:solidFill>
                <a:latin typeface="Ballpoint" panose="020B0604020202020204" charset="0"/>
                <a:ea typeface="Barlow"/>
                <a:cs typeface="Barlow"/>
                <a:sym typeface="Barlow"/>
              </a:rPr>
              <a:t>Grammar </a:t>
            </a:r>
          </a:p>
        </p:txBody>
      </p:sp>
      <p:sp>
        <p:nvSpPr>
          <p:cNvPr id="8" name="Freeform 2">
            <a:extLst>
              <a:ext uri="{FF2B5EF4-FFF2-40B4-BE49-F238E27FC236}">
                <a16:creationId xmlns:a16="http://schemas.microsoft.com/office/drawing/2014/main" id="{20EFEA89-DC9D-C929-5504-CFD5EFBED850}"/>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8">
            <a:extLst>
              <a:ext uri="{FF2B5EF4-FFF2-40B4-BE49-F238E27FC236}">
                <a16:creationId xmlns:a16="http://schemas.microsoft.com/office/drawing/2014/main" id="{56E56DC0-4475-EFE8-A974-85CA4A282779}"/>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CB24C1BF-881D-532F-4E10-CB72CF459BBF}"/>
              </a:ext>
            </a:extLst>
          </p:cNvPr>
          <p:cNvSpPr txBox="1"/>
          <p:nvPr/>
        </p:nvSpPr>
        <p:spPr>
          <a:xfrm>
            <a:off x="3241199" y="3268923"/>
            <a:ext cx="5598001"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The Folkestone School for Girls </a:t>
            </a:r>
          </a:p>
        </p:txBody>
      </p:sp>
      <p:sp>
        <p:nvSpPr>
          <p:cNvPr id="14" name="TextBox 13">
            <a:extLst>
              <a:ext uri="{FF2B5EF4-FFF2-40B4-BE49-F238E27FC236}">
                <a16:creationId xmlns:a16="http://schemas.microsoft.com/office/drawing/2014/main" id="{AB7B787B-4AB2-0050-6B24-376B150E3695}"/>
              </a:ext>
            </a:extLst>
          </p:cNvPr>
          <p:cNvSpPr txBox="1"/>
          <p:nvPr/>
        </p:nvSpPr>
        <p:spPr>
          <a:xfrm>
            <a:off x="3241199" y="4294019"/>
            <a:ext cx="5521802"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The Harvey Grammar School</a:t>
            </a:r>
          </a:p>
        </p:txBody>
      </p:sp>
      <p:sp>
        <p:nvSpPr>
          <p:cNvPr id="15" name="TextBox 14">
            <a:extLst>
              <a:ext uri="{FF2B5EF4-FFF2-40B4-BE49-F238E27FC236}">
                <a16:creationId xmlns:a16="http://schemas.microsoft.com/office/drawing/2014/main" id="{44B90BC8-1BA5-52D2-565B-CA4E70559C4D}"/>
              </a:ext>
            </a:extLst>
          </p:cNvPr>
          <p:cNvSpPr txBox="1"/>
          <p:nvPr/>
        </p:nvSpPr>
        <p:spPr>
          <a:xfrm>
            <a:off x="3241199" y="5704655"/>
            <a:ext cx="6436202" cy="435504"/>
          </a:xfrm>
          <a:prstGeom prst="rect">
            <a:avLst/>
          </a:prstGeom>
        </p:spPr>
        <p:txBody>
          <a:bodyPr wrap="square" lIns="0" tIns="0" rIns="0" bIns="0" rtlCol="0" anchor="t">
            <a:spAutoFit/>
          </a:bodyPr>
          <a:lstStyle/>
          <a:p>
            <a:pPr algn="just">
              <a:lnSpc>
                <a:spcPts val="3341"/>
              </a:lnSpc>
            </a:pPr>
            <a:r>
              <a:rPr lang="en-GB" sz="3200" dirty="0">
                <a:solidFill>
                  <a:srgbClr val="1D515E"/>
                </a:solidFill>
                <a:latin typeface="Twinkl Cursive Looped" panose="02000000000000000000" pitchFamily="2" charset="0"/>
                <a:ea typeface="Barlow"/>
                <a:cs typeface="Barlow"/>
                <a:sym typeface="Barlow"/>
              </a:rPr>
              <a:t>Dover Grammar School for Girls </a:t>
            </a:r>
          </a:p>
        </p:txBody>
      </p:sp>
      <p:sp>
        <p:nvSpPr>
          <p:cNvPr id="17" name="TextBox 16">
            <a:extLst>
              <a:ext uri="{FF2B5EF4-FFF2-40B4-BE49-F238E27FC236}">
                <a16:creationId xmlns:a16="http://schemas.microsoft.com/office/drawing/2014/main" id="{368B30CB-6432-53B2-D012-39ED49D13957}"/>
              </a:ext>
            </a:extLst>
          </p:cNvPr>
          <p:cNvSpPr txBox="1"/>
          <p:nvPr/>
        </p:nvSpPr>
        <p:spPr>
          <a:xfrm>
            <a:off x="2994339" y="6618356"/>
            <a:ext cx="6276875" cy="435504"/>
          </a:xfrm>
          <a:prstGeom prst="rect">
            <a:avLst/>
          </a:prstGeom>
        </p:spPr>
        <p:txBody>
          <a:bodyPr wrap="square" lIns="0" tIns="0" rIns="0" bIns="0" rtlCol="0" anchor="t">
            <a:spAutoFit/>
          </a:bodyPr>
          <a:lstStyle/>
          <a:p>
            <a:pPr algn="ctr">
              <a:lnSpc>
                <a:spcPts val="3341"/>
              </a:lnSpc>
            </a:pPr>
            <a:r>
              <a:rPr lang="en-GB" sz="3200" dirty="0">
                <a:solidFill>
                  <a:srgbClr val="1D515E"/>
                </a:solidFill>
                <a:latin typeface="Twinkl Cursive Looped" panose="02000000000000000000" pitchFamily="2" charset="0"/>
                <a:ea typeface="Barlow"/>
                <a:cs typeface="Barlow"/>
                <a:sym typeface="Barlow"/>
              </a:rPr>
              <a:t>Dover Grammar School for Boys </a:t>
            </a:r>
          </a:p>
        </p:txBody>
      </p:sp>
      <p:sp>
        <p:nvSpPr>
          <p:cNvPr id="21" name="Freeform 14">
            <a:extLst>
              <a:ext uri="{FF2B5EF4-FFF2-40B4-BE49-F238E27FC236}">
                <a16:creationId xmlns:a16="http://schemas.microsoft.com/office/drawing/2014/main" id="{51FFC9A2-310E-1D64-3B1F-B2E6725F016A}"/>
              </a:ext>
            </a:extLst>
          </p:cNvPr>
          <p:cNvSpPr/>
          <p:nvPr/>
        </p:nvSpPr>
        <p:spPr>
          <a:xfrm>
            <a:off x="10343643" y="369808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2" name="Freeform 14">
            <a:extLst>
              <a:ext uri="{FF2B5EF4-FFF2-40B4-BE49-F238E27FC236}">
                <a16:creationId xmlns:a16="http://schemas.microsoft.com/office/drawing/2014/main" id="{8E7768FC-7919-E0E6-D8BF-B48444475903}"/>
              </a:ext>
            </a:extLst>
          </p:cNvPr>
          <p:cNvSpPr/>
          <p:nvPr/>
        </p:nvSpPr>
        <p:spPr>
          <a:xfrm>
            <a:off x="10343641" y="463565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3" name="Freeform 14">
            <a:extLst>
              <a:ext uri="{FF2B5EF4-FFF2-40B4-BE49-F238E27FC236}">
                <a16:creationId xmlns:a16="http://schemas.microsoft.com/office/drawing/2014/main" id="{AACA8D0D-4DCB-099B-9AD3-F19D7FBECFD6}"/>
              </a:ext>
            </a:extLst>
          </p:cNvPr>
          <p:cNvSpPr/>
          <p:nvPr/>
        </p:nvSpPr>
        <p:spPr>
          <a:xfrm>
            <a:off x="10343642" y="561041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4" name="Freeform 14">
            <a:extLst>
              <a:ext uri="{FF2B5EF4-FFF2-40B4-BE49-F238E27FC236}">
                <a16:creationId xmlns:a16="http://schemas.microsoft.com/office/drawing/2014/main" id="{91BCE973-0AFD-674B-4C24-4A0E902AF8C2}"/>
              </a:ext>
            </a:extLst>
          </p:cNvPr>
          <p:cNvSpPr/>
          <p:nvPr/>
        </p:nvSpPr>
        <p:spPr>
          <a:xfrm>
            <a:off x="10343642" y="649236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5" name="TextBox 24">
            <a:extLst>
              <a:ext uri="{FF2B5EF4-FFF2-40B4-BE49-F238E27FC236}">
                <a16:creationId xmlns:a16="http://schemas.microsoft.com/office/drawing/2014/main" id="{A9138450-0501-0A37-4B21-91260428FB4D}"/>
              </a:ext>
            </a:extLst>
          </p:cNvPr>
          <p:cNvSpPr txBox="1"/>
          <p:nvPr/>
        </p:nvSpPr>
        <p:spPr>
          <a:xfrm>
            <a:off x="11125200" y="3347708"/>
            <a:ext cx="5598001"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Turner Free School </a:t>
            </a:r>
          </a:p>
        </p:txBody>
      </p:sp>
      <p:sp>
        <p:nvSpPr>
          <p:cNvPr id="26" name="TextBox 25">
            <a:extLst>
              <a:ext uri="{FF2B5EF4-FFF2-40B4-BE49-F238E27FC236}">
                <a16:creationId xmlns:a16="http://schemas.microsoft.com/office/drawing/2014/main" id="{4B121970-B861-8FBA-7BBA-A8D4C7517707}"/>
              </a:ext>
            </a:extLst>
          </p:cNvPr>
          <p:cNvSpPr txBox="1"/>
          <p:nvPr/>
        </p:nvSpPr>
        <p:spPr>
          <a:xfrm>
            <a:off x="11163299" y="4306070"/>
            <a:ext cx="5521802"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Brockhill Park </a:t>
            </a:r>
          </a:p>
        </p:txBody>
      </p:sp>
      <p:sp>
        <p:nvSpPr>
          <p:cNvPr id="27" name="TextBox 26">
            <a:extLst>
              <a:ext uri="{FF2B5EF4-FFF2-40B4-BE49-F238E27FC236}">
                <a16:creationId xmlns:a16="http://schemas.microsoft.com/office/drawing/2014/main" id="{391E10E5-05CD-5322-D2B7-64B47E0144BF}"/>
              </a:ext>
            </a:extLst>
          </p:cNvPr>
          <p:cNvSpPr txBox="1"/>
          <p:nvPr/>
        </p:nvSpPr>
        <p:spPr>
          <a:xfrm>
            <a:off x="11125200" y="5704655"/>
            <a:ext cx="6436202" cy="435504"/>
          </a:xfrm>
          <a:prstGeom prst="rect">
            <a:avLst/>
          </a:prstGeom>
        </p:spPr>
        <p:txBody>
          <a:bodyPr wrap="square" lIns="0" tIns="0" rIns="0" bIns="0" rtlCol="0" anchor="t">
            <a:spAutoFit/>
          </a:bodyPr>
          <a:lstStyle/>
          <a:p>
            <a:pPr algn="just">
              <a:lnSpc>
                <a:spcPts val="3341"/>
              </a:lnSpc>
            </a:pPr>
            <a:r>
              <a:rPr lang="en-GB" sz="3200" dirty="0">
                <a:solidFill>
                  <a:srgbClr val="1D515E"/>
                </a:solidFill>
                <a:latin typeface="Twinkl Cursive Looped" panose="02000000000000000000" pitchFamily="2" charset="0"/>
                <a:ea typeface="Barlow"/>
                <a:cs typeface="Barlow"/>
                <a:sym typeface="Barlow"/>
              </a:rPr>
              <a:t>The Folkestone Academy </a:t>
            </a:r>
          </a:p>
        </p:txBody>
      </p:sp>
      <p:sp>
        <p:nvSpPr>
          <p:cNvPr id="30" name="TextBox 29">
            <a:extLst>
              <a:ext uri="{FF2B5EF4-FFF2-40B4-BE49-F238E27FC236}">
                <a16:creationId xmlns:a16="http://schemas.microsoft.com/office/drawing/2014/main" id="{47886C2B-9D8C-521C-C6D5-E820972D84E2}"/>
              </a:ext>
            </a:extLst>
          </p:cNvPr>
          <p:cNvSpPr txBox="1"/>
          <p:nvPr/>
        </p:nvSpPr>
        <p:spPr>
          <a:xfrm>
            <a:off x="11113477" y="6618356"/>
            <a:ext cx="6436202" cy="435504"/>
          </a:xfrm>
          <a:prstGeom prst="rect">
            <a:avLst/>
          </a:prstGeom>
        </p:spPr>
        <p:txBody>
          <a:bodyPr wrap="square" lIns="0" tIns="0" rIns="0" bIns="0" rtlCol="0" anchor="t">
            <a:spAutoFit/>
          </a:bodyPr>
          <a:lstStyle/>
          <a:p>
            <a:pPr algn="just">
              <a:lnSpc>
                <a:spcPts val="3341"/>
              </a:lnSpc>
            </a:pPr>
            <a:r>
              <a:rPr lang="en-GB" sz="3200" dirty="0">
                <a:solidFill>
                  <a:srgbClr val="1D515E"/>
                </a:solidFill>
                <a:latin typeface="Twinkl Cursive Looped" panose="02000000000000000000" pitchFamily="2" charset="0"/>
                <a:ea typeface="Barlow"/>
                <a:cs typeface="Barlow"/>
                <a:sym typeface="Barlow"/>
              </a:rPr>
              <a:t>Astor Secondary School</a:t>
            </a:r>
          </a:p>
        </p:txBody>
      </p:sp>
    </p:spTree>
    <p:extLst>
      <p:ext uri="{BB962C8B-B14F-4D97-AF65-F5344CB8AC3E}">
        <p14:creationId xmlns:p14="http://schemas.microsoft.com/office/powerpoint/2010/main" val="2859692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69377"/>
          </a:xfrm>
          <a:prstGeom prst="rect">
            <a:avLst/>
          </a:prstGeom>
        </p:spPr>
        <p:txBody>
          <a:bodyPr wrap="square" lIns="0" tIns="0" rIns="0" bIns="0" rtlCol="0" anchor="t">
            <a:spAutoFit/>
          </a:bodyPr>
          <a:lstStyle/>
          <a:p>
            <a:pPr algn="ctr">
              <a:lnSpc>
                <a:spcPts val="11887"/>
              </a:lnSpc>
            </a:pPr>
            <a:r>
              <a:rPr lang="en-GB" sz="8000" u="sng" dirty="0">
                <a:solidFill>
                  <a:srgbClr val="1D515E"/>
                </a:solidFill>
                <a:latin typeface="Twinkl Cursive Looped" panose="02000000000000000000" pitchFamily="2" charset="0"/>
                <a:ea typeface="Ballpoint"/>
                <a:cs typeface="Ballpoint"/>
                <a:sym typeface="Ballpoint"/>
              </a:rPr>
              <a:t>Other Local secondary schools</a:t>
            </a:r>
            <a:endParaRPr lang="en-US" sz="8000" u="sng" dirty="0">
              <a:solidFill>
                <a:srgbClr val="1D515E"/>
              </a:solidFill>
              <a:latin typeface="Twinkl Cursive Looped" panose="02000000000000000000" pitchFamily="2" charset="0"/>
              <a:ea typeface="Ballpoint"/>
              <a:cs typeface="Ballpoint"/>
              <a:sym typeface="Ballpoint"/>
            </a:endParaRPr>
          </a:p>
        </p:txBody>
      </p:sp>
      <p:sp>
        <p:nvSpPr>
          <p:cNvPr id="13" name="TextBox 11">
            <a:extLst>
              <a:ext uri="{FF2B5EF4-FFF2-40B4-BE49-F238E27FC236}">
                <a16:creationId xmlns:a16="http://schemas.microsoft.com/office/drawing/2014/main" id="{2877E5BA-9679-8429-5FD0-C53A8AE4E6BA}"/>
              </a:ext>
            </a:extLst>
          </p:cNvPr>
          <p:cNvSpPr txBox="1"/>
          <p:nvPr/>
        </p:nvSpPr>
        <p:spPr>
          <a:xfrm>
            <a:off x="11006672" y="3009900"/>
            <a:ext cx="3657600" cy="430246"/>
          </a:xfrm>
          <a:prstGeom prst="rect">
            <a:avLst/>
          </a:prstGeom>
        </p:spPr>
        <p:txBody>
          <a:bodyPr wrap="square" lIns="0" tIns="0" rIns="0" bIns="0" rtlCol="0" anchor="t">
            <a:spAutoFit/>
          </a:bodyPr>
          <a:lstStyle/>
          <a:p>
            <a:pPr algn="just">
              <a:lnSpc>
                <a:spcPts val="3341"/>
              </a:lnSpc>
            </a:pPr>
            <a:r>
              <a:rPr lang="en-GB" sz="4400" dirty="0">
                <a:solidFill>
                  <a:srgbClr val="1D515E"/>
                </a:solidFill>
                <a:latin typeface="Ballpoint" panose="020B0604020202020204" charset="0"/>
                <a:ea typeface="Barlow"/>
                <a:cs typeface="Barlow"/>
                <a:sym typeface="Barlow"/>
              </a:rPr>
              <a:t>Comprehensive </a:t>
            </a:r>
          </a:p>
        </p:txBody>
      </p:sp>
      <p:sp>
        <p:nvSpPr>
          <p:cNvPr id="16" name="Freeform 14">
            <a:extLst>
              <a:ext uri="{FF2B5EF4-FFF2-40B4-BE49-F238E27FC236}">
                <a16:creationId xmlns:a16="http://schemas.microsoft.com/office/drawing/2014/main" id="{D8D824E2-6B0F-1EAA-18D2-65585627CA19}"/>
              </a:ext>
            </a:extLst>
          </p:cNvPr>
          <p:cNvSpPr/>
          <p:nvPr/>
        </p:nvSpPr>
        <p:spPr>
          <a:xfrm>
            <a:off x="1676400" y="371398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8" name="Freeform 14">
            <a:extLst>
              <a:ext uri="{FF2B5EF4-FFF2-40B4-BE49-F238E27FC236}">
                <a16:creationId xmlns:a16="http://schemas.microsoft.com/office/drawing/2014/main" id="{31ECA78A-A2A8-7925-D0D7-D4263C2BFF00}"/>
              </a:ext>
            </a:extLst>
          </p:cNvPr>
          <p:cNvSpPr/>
          <p:nvPr/>
        </p:nvSpPr>
        <p:spPr>
          <a:xfrm>
            <a:off x="1676400" y="463506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 name="TextBox 11">
            <a:extLst>
              <a:ext uri="{FF2B5EF4-FFF2-40B4-BE49-F238E27FC236}">
                <a16:creationId xmlns:a16="http://schemas.microsoft.com/office/drawing/2014/main" id="{354FE31A-7FAF-1E74-EA2F-8B9FA13440CC}"/>
              </a:ext>
            </a:extLst>
          </p:cNvPr>
          <p:cNvSpPr txBox="1"/>
          <p:nvPr/>
        </p:nvSpPr>
        <p:spPr>
          <a:xfrm>
            <a:off x="2650606" y="3028752"/>
            <a:ext cx="3657600" cy="430246"/>
          </a:xfrm>
          <a:prstGeom prst="rect">
            <a:avLst/>
          </a:prstGeom>
        </p:spPr>
        <p:txBody>
          <a:bodyPr wrap="square" lIns="0" tIns="0" rIns="0" bIns="0" rtlCol="0" anchor="t">
            <a:spAutoFit/>
          </a:bodyPr>
          <a:lstStyle/>
          <a:p>
            <a:pPr algn="just">
              <a:lnSpc>
                <a:spcPts val="3341"/>
              </a:lnSpc>
            </a:pPr>
            <a:r>
              <a:rPr lang="en-GB" sz="4400" dirty="0">
                <a:solidFill>
                  <a:srgbClr val="1D515E"/>
                </a:solidFill>
                <a:latin typeface="Ballpoint" panose="020B0604020202020204" charset="0"/>
                <a:ea typeface="Barlow"/>
                <a:cs typeface="Barlow"/>
                <a:sym typeface="Barlow"/>
              </a:rPr>
              <a:t>Grammar </a:t>
            </a:r>
          </a:p>
        </p:txBody>
      </p:sp>
      <p:sp>
        <p:nvSpPr>
          <p:cNvPr id="8" name="Freeform 2">
            <a:extLst>
              <a:ext uri="{FF2B5EF4-FFF2-40B4-BE49-F238E27FC236}">
                <a16:creationId xmlns:a16="http://schemas.microsoft.com/office/drawing/2014/main" id="{20EFEA89-DC9D-C929-5504-CFD5EFBED850}"/>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8">
            <a:extLst>
              <a:ext uri="{FF2B5EF4-FFF2-40B4-BE49-F238E27FC236}">
                <a16:creationId xmlns:a16="http://schemas.microsoft.com/office/drawing/2014/main" id="{56E56DC0-4475-EFE8-A974-85CA4A282779}"/>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CB24C1BF-881D-532F-4E10-CB72CF459BBF}"/>
              </a:ext>
            </a:extLst>
          </p:cNvPr>
          <p:cNvSpPr txBox="1"/>
          <p:nvPr/>
        </p:nvSpPr>
        <p:spPr>
          <a:xfrm>
            <a:off x="2457957" y="3268923"/>
            <a:ext cx="7341666"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 Simon Langton Girls' Grammar School</a:t>
            </a:r>
          </a:p>
        </p:txBody>
      </p:sp>
      <p:sp>
        <p:nvSpPr>
          <p:cNvPr id="14" name="TextBox 13">
            <a:extLst>
              <a:ext uri="{FF2B5EF4-FFF2-40B4-BE49-F238E27FC236}">
                <a16:creationId xmlns:a16="http://schemas.microsoft.com/office/drawing/2014/main" id="{AB7B787B-4AB2-0050-6B24-376B150E3695}"/>
              </a:ext>
            </a:extLst>
          </p:cNvPr>
          <p:cNvSpPr txBox="1"/>
          <p:nvPr/>
        </p:nvSpPr>
        <p:spPr>
          <a:xfrm>
            <a:off x="2609352" y="4274172"/>
            <a:ext cx="7752842"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Simon Langton Grammar School for Boys</a:t>
            </a:r>
          </a:p>
        </p:txBody>
      </p:sp>
      <p:sp>
        <p:nvSpPr>
          <p:cNvPr id="21" name="Freeform 14">
            <a:extLst>
              <a:ext uri="{FF2B5EF4-FFF2-40B4-BE49-F238E27FC236}">
                <a16:creationId xmlns:a16="http://schemas.microsoft.com/office/drawing/2014/main" id="{51FFC9A2-310E-1D64-3B1F-B2E6725F016A}"/>
              </a:ext>
            </a:extLst>
          </p:cNvPr>
          <p:cNvSpPr/>
          <p:nvPr/>
        </p:nvSpPr>
        <p:spPr>
          <a:xfrm>
            <a:off x="10529914" y="369808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2" name="Freeform 14">
            <a:extLst>
              <a:ext uri="{FF2B5EF4-FFF2-40B4-BE49-F238E27FC236}">
                <a16:creationId xmlns:a16="http://schemas.microsoft.com/office/drawing/2014/main" id="{8E7768FC-7919-E0E6-D8BF-B48444475903}"/>
              </a:ext>
            </a:extLst>
          </p:cNvPr>
          <p:cNvSpPr/>
          <p:nvPr/>
        </p:nvSpPr>
        <p:spPr>
          <a:xfrm>
            <a:off x="10529914" y="461916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3" name="Freeform 14">
            <a:extLst>
              <a:ext uri="{FF2B5EF4-FFF2-40B4-BE49-F238E27FC236}">
                <a16:creationId xmlns:a16="http://schemas.microsoft.com/office/drawing/2014/main" id="{AACA8D0D-4DCB-099B-9AD3-F19D7FBECFD6}"/>
              </a:ext>
            </a:extLst>
          </p:cNvPr>
          <p:cNvSpPr/>
          <p:nvPr/>
        </p:nvSpPr>
        <p:spPr>
          <a:xfrm>
            <a:off x="10529913" y="5487736"/>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5" name="TextBox 24">
            <a:extLst>
              <a:ext uri="{FF2B5EF4-FFF2-40B4-BE49-F238E27FC236}">
                <a16:creationId xmlns:a16="http://schemas.microsoft.com/office/drawing/2014/main" id="{A9138450-0501-0A37-4B21-91260428FB4D}"/>
              </a:ext>
            </a:extLst>
          </p:cNvPr>
          <p:cNvSpPr txBox="1"/>
          <p:nvPr/>
        </p:nvSpPr>
        <p:spPr>
          <a:xfrm>
            <a:off x="11311471" y="3347708"/>
            <a:ext cx="5598001"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marL="0" marR="0" lvl="0" indent="0" algn="just" defTabSz="914400" rtl="0" eaLnBrk="1" fontAlgn="auto" latinLnBrk="0" hangingPunct="1">
              <a:lnSpc>
                <a:spcPts val="3341"/>
              </a:lnSpc>
              <a:spcBef>
                <a:spcPts val="0"/>
              </a:spcBef>
              <a:spcAft>
                <a:spcPts val="0"/>
              </a:spcAft>
              <a:buClrTx/>
              <a:buSzTx/>
              <a:buFontTx/>
              <a:buNone/>
              <a:tabLst/>
              <a:defRPr/>
            </a:pPr>
            <a:r>
              <a:rPr lang="en-GB" sz="3200" dirty="0">
                <a:solidFill>
                  <a:srgbClr val="1D515E"/>
                </a:solidFill>
                <a:latin typeface="Twinkl Cursive Looped" panose="02000000000000000000" pitchFamily="2" charset="0"/>
                <a:ea typeface="Barlow"/>
                <a:cs typeface="Barlow"/>
                <a:sym typeface="Barlow"/>
              </a:rPr>
              <a:t>Canterbury Academy</a:t>
            </a:r>
            <a:endParaRPr kumimoji="0" lang="en-GB" sz="3200" b="0" i="0" u="none" strike="noStrike" kern="1200" cap="none" spc="0" normalizeH="0" baseline="0" noProof="0" dirty="0">
              <a:ln>
                <a:noFill/>
              </a:ln>
              <a:solidFill>
                <a:srgbClr val="1D515E"/>
              </a:solidFill>
              <a:effectLst/>
              <a:uLnTx/>
              <a:uFillTx/>
              <a:latin typeface="Twinkl Cursive Looped" panose="02000000000000000000" pitchFamily="2" charset="0"/>
              <a:ea typeface="Barlow"/>
              <a:cs typeface="Barlow"/>
              <a:sym typeface="Barlow"/>
            </a:endParaRPr>
          </a:p>
        </p:txBody>
      </p:sp>
      <p:sp>
        <p:nvSpPr>
          <p:cNvPr id="26" name="TextBox 25">
            <a:extLst>
              <a:ext uri="{FF2B5EF4-FFF2-40B4-BE49-F238E27FC236}">
                <a16:creationId xmlns:a16="http://schemas.microsoft.com/office/drawing/2014/main" id="{4B121970-B861-8FBA-7BBA-A8D4C7517707}"/>
              </a:ext>
            </a:extLst>
          </p:cNvPr>
          <p:cNvSpPr txBox="1"/>
          <p:nvPr/>
        </p:nvSpPr>
        <p:spPr>
          <a:xfrm>
            <a:off x="11318397" y="4234441"/>
            <a:ext cx="5521802" cy="858697"/>
          </a:xfrm>
          <a:prstGeom prst="rect">
            <a:avLst/>
          </a:prstGeom>
        </p:spPr>
        <p:txBody>
          <a:bodyPr wrap="square" lIns="0" tIns="0" rIns="0" bIns="0" rtlCol="0" anchor="t">
            <a:spAutoFit/>
          </a:bodyPr>
          <a:lstStyle/>
          <a:p>
            <a:pPr algn="just">
              <a:lnSpc>
                <a:spcPts val="3341"/>
              </a:lnSpc>
            </a:pPr>
            <a:endParaRPr lang="en-GB" sz="3200" dirty="0">
              <a:solidFill>
                <a:srgbClr val="1D515E"/>
              </a:solidFill>
              <a:latin typeface="Twinkl Cursive Looped" panose="02000000000000000000" pitchFamily="2" charset="0"/>
              <a:ea typeface="Barlow"/>
              <a:cs typeface="Barlow"/>
              <a:sym typeface="Barlow"/>
            </a:endParaRPr>
          </a:p>
          <a:p>
            <a:pPr algn="just">
              <a:lnSpc>
                <a:spcPts val="3341"/>
              </a:lnSpc>
            </a:pPr>
            <a:r>
              <a:rPr lang="en-GB" sz="3200" dirty="0">
                <a:solidFill>
                  <a:srgbClr val="1D515E"/>
                </a:solidFill>
                <a:latin typeface="Twinkl Cursive Looped" panose="02000000000000000000" pitchFamily="2" charset="0"/>
                <a:ea typeface="Barlow"/>
                <a:cs typeface="Barlow"/>
                <a:sym typeface="Barlow"/>
              </a:rPr>
              <a:t>St Anselm's Catholic School</a:t>
            </a:r>
          </a:p>
        </p:txBody>
      </p:sp>
      <p:sp>
        <p:nvSpPr>
          <p:cNvPr id="27" name="TextBox 26">
            <a:extLst>
              <a:ext uri="{FF2B5EF4-FFF2-40B4-BE49-F238E27FC236}">
                <a16:creationId xmlns:a16="http://schemas.microsoft.com/office/drawing/2014/main" id="{391E10E5-05CD-5322-D2B7-64B47E0144BF}"/>
              </a:ext>
            </a:extLst>
          </p:cNvPr>
          <p:cNvSpPr txBox="1"/>
          <p:nvPr/>
        </p:nvSpPr>
        <p:spPr>
          <a:xfrm>
            <a:off x="11311471" y="5567157"/>
            <a:ext cx="6436202" cy="435504"/>
          </a:xfrm>
          <a:prstGeom prst="rect">
            <a:avLst/>
          </a:prstGeom>
        </p:spPr>
        <p:txBody>
          <a:bodyPr wrap="square" lIns="0" tIns="0" rIns="0" bIns="0" rtlCol="0" anchor="t">
            <a:spAutoFit/>
          </a:bodyPr>
          <a:lstStyle/>
          <a:p>
            <a:pPr algn="just">
              <a:lnSpc>
                <a:spcPts val="3341"/>
              </a:lnSpc>
            </a:pPr>
            <a:r>
              <a:rPr lang="en-GB" sz="3200" dirty="0">
                <a:solidFill>
                  <a:srgbClr val="1D515E"/>
                </a:solidFill>
                <a:latin typeface="Twinkl Cursive Looped" panose="02000000000000000000" pitchFamily="2" charset="0"/>
                <a:ea typeface="Barlow"/>
                <a:cs typeface="Barlow"/>
                <a:sym typeface="Barlow"/>
              </a:rPr>
              <a:t>St Edmund’s Catholic school</a:t>
            </a:r>
          </a:p>
        </p:txBody>
      </p:sp>
    </p:spTree>
    <p:extLst>
      <p:ext uri="{BB962C8B-B14F-4D97-AF65-F5344CB8AC3E}">
        <p14:creationId xmlns:p14="http://schemas.microsoft.com/office/powerpoint/2010/main" val="17273071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69377"/>
          </a:xfrm>
          <a:prstGeom prst="rect">
            <a:avLst/>
          </a:prstGeom>
        </p:spPr>
        <p:txBody>
          <a:bodyPr wrap="square" lIns="0" tIns="0" rIns="0" bIns="0" rtlCol="0" anchor="t">
            <a:spAutoFit/>
          </a:bodyPr>
          <a:lstStyle/>
          <a:p>
            <a:pPr algn="ctr">
              <a:lnSpc>
                <a:spcPts val="11887"/>
              </a:lnSpc>
            </a:pPr>
            <a:r>
              <a:rPr lang="en-GB" sz="8000" u="sng" dirty="0">
                <a:solidFill>
                  <a:srgbClr val="1D515E"/>
                </a:solidFill>
                <a:latin typeface="Twinkl Cursive Looped" panose="02000000000000000000" pitchFamily="2" charset="0"/>
                <a:ea typeface="Ballpoint"/>
                <a:cs typeface="Ballpoint"/>
                <a:sym typeface="Ballpoint"/>
              </a:rPr>
              <a:t>Local secondary schools</a:t>
            </a:r>
            <a:endParaRPr lang="en-US" sz="80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3433848" y="3028752"/>
            <a:ext cx="11501352" cy="6524222"/>
          </a:xfrm>
          <a:prstGeom prst="rect">
            <a:avLst/>
          </a:prstGeom>
        </p:spPr>
        <p:txBody>
          <a:bodyPr wrap="square" lIns="0" tIns="0" rIns="0" bIns="0" rtlCol="0" anchor="t">
            <a:spAutoFit/>
          </a:bodyPr>
          <a:lstStyle/>
          <a:p>
            <a:r>
              <a:rPr lang="en-GB" sz="4400" dirty="0">
                <a:solidFill>
                  <a:srgbClr val="1D515E"/>
                </a:solidFill>
                <a:latin typeface="Twinkl Cursive Looped" panose="02000000000000000000" pitchFamily="2" charset="0"/>
                <a:ea typeface="Barlow"/>
                <a:cs typeface="Barlow"/>
                <a:sym typeface="Barlow"/>
              </a:rPr>
              <a:t>The following grammar schools also offer places through their own tests:</a:t>
            </a:r>
          </a:p>
          <a:p>
            <a:endParaRPr lang="en-GB" sz="4400" dirty="0">
              <a:solidFill>
                <a:srgbClr val="1D515E"/>
              </a:solidFill>
              <a:latin typeface="Twinkl Cursive Looped" panose="02000000000000000000" pitchFamily="2" charset="0"/>
              <a:ea typeface="Barlow"/>
              <a:cs typeface="Barlow"/>
              <a:sym typeface="Barlow"/>
            </a:endParaRPr>
          </a:p>
          <a:p>
            <a:r>
              <a:rPr lang="en-GB" sz="4400" dirty="0">
                <a:solidFill>
                  <a:srgbClr val="1D515E"/>
                </a:solidFill>
                <a:latin typeface="Twinkl Cursive Looped" panose="02000000000000000000" pitchFamily="2" charset="0"/>
                <a:ea typeface="Barlow"/>
                <a:cs typeface="Barlow"/>
                <a:sym typeface="Barlow"/>
              </a:rPr>
              <a:t>Dover Grammar School for Boys &amp; Dover Grammar School for Girls (the Dover Test)</a:t>
            </a:r>
          </a:p>
          <a:p>
            <a:endParaRPr lang="en-GB" sz="4400" dirty="0">
              <a:solidFill>
                <a:srgbClr val="1D515E"/>
              </a:solidFill>
              <a:latin typeface="Twinkl Cursive Looped" panose="02000000000000000000" pitchFamily="2" charset="0"/>
              <a:ea typeface="Barlow"/>
              <a:cs typeface="Barlow"/>
              <a:sym typeface="Barlow"/>
            </a:endParaRPr>
          </a:p>
          <a:p>
            <a:r>
              <a:rPr lang="en-GB" sz="4400" dirty="0">
                <a:solidFill>
                  <a:srgbClr val="1D515E"/>
                </a:solidFill>
                <a:latin typeface="Twinkl Cursive Looped" panose="02000000000000000000" pitchFamily="2" charset="0"/>
                <a:ea typeface="Barlow"/>
                <a:cs typeface="Barlow"/>
                <a:sym typeface="Barlow"/>
              </a:rPr>
              <a:t>Folkestone Grammar School for Girls &amp; Harvey Grammar School, Folkestone (the Shepway Test)</a:t>
            </a:r>
          </a:p>
          <a:p>
            <a:pPr>
              <a:lnSpc>
                <a:spcPts val="3341"/>
              </a:lnSpc>
            </a:pPr>
            <a:r>
              <a:rPr lang="en-GB" sz="4400" dirty="0">
                <a:solidFill>
                  <a:srgbClr val="1D515E"/>
                </a:solidFill>
                <a:latin typeface="Ballpoint" panose="020B0604020202020204" charset="0"/>
                <a:ea typeface="Barlow"/>
                <a:cs typeface="Barlow"/>
                <a:sym typeface="Barlow"/>
              </a:rPr>
              <a:t> </a:t>
            </a:r>
          </a:p>
        </p:txBody>
      </p:sp>
      <p:sp>
        <p:nvSpPr>
          <p:cNvPr id="8" name="Freeform 2">
            <a:extLst>
              <a:ext uri="{FF2B5EF4-FFF2-40B4-BE49-F238E27FC236}">
                <a16:creationId xmlns:a16="http://schemas.microsoft.com/office/drawing/2014/main" id="{BACFF08F-CB85-53A1-336C-B9C2732A4E00}"/>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8">
            <a:extLst>
              <a:ext uri="{FF2B5EF4-FFF2-40B4-BE49-F238E27FC236}">
                <a16:creationId xmlns:a16="http://schemas.microsoft.com/office/drawing/2014/main" id="{3CACD8E8-D4E4-9E50-4438-45C480C59E2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Freeform 14">
            <a:extLst>
              <a:ext uri="{FF2B5EF4-FFF2-40B4-BE49-F238E27FC236}">
                <a16:creationId xmlns:a16="http://schemas.microsoft.com/office/drawing/2014/main" id="{9EA800E9-F812-620C-BADC-608FAE5C46DD}"/>
              </a:ext>
            </a:extLst>
          </p:cNvPr>
          <p:cNvSpPr/>
          <p:nvPr/>
        </p:nvSpPr>
        <p:spPr>
          <a:xfrm>
            <a:off x="2662542" y="3116565"/>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5F8F810B-65D4-E1D0-AF13-958704D5D104}"/>
              </a:ext>
            </a:extLst>
          </p:cNvPr>
          <p:cNvSpPr/>
          <p:nvPr/>
        </p:nvSpPr>
        <p:spPr>
          <a:xfrm>
            <a:off x="2655615" y="5143500"/>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5" name="Freeform 14">
            <a:extLst>
              <a:ext uri="{FF2B5EF4-FFF2-40B4-BE49-F238E27FC236}">
                <a16:creationId xmlns:a16="http://schemas.microsoft.com/office/drawing/2014/main" id="{61ED0AA2-FF90-75CF-5F64-F6BC7160734A}"/>
              </a:ext>
            </a:extLst>
          </p:cNvPr>
          <p:cNvSpPr/>
          <p:nvPr/>
        </p:nvSpPr>
        <p:spPr>
          <a:xfrm>
            <a:off x="2652454" y="7085808"/>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extLst>
      <p:ext uri="{BB962C8B-B14F-4D97-AF65-F5344CB8AC3E}">
        <p14:creationId xmlns:p14="http://schemas.microsoft.com/office/powerpoint/2010/main" val="1809472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69377"/>
          </a:xfrm>
          <a:prstGeom prst="rect">
            <a:avLst/>
          </a:prstGeom>
        </p:spPr>
        <p:txBody>
          <a:bodyPr wrap="square" lIns="0" tIns="0" rIns="0" bIns="0" rtlCol="0" anchor="t">
            <a:spAutoFit/>
          </a:bodyPr>
          <a:lstStyle/>
          <a:p>
            <a:pPr algn="ctr">
              <a:lnSpc>
                <a:spcPts val="11887"/>
              </a:lnSpc>
            </a:pPr>
            <a:r>
              <a:rPr lang="en-GB" sz="8000" u="sng" dirty="0">
                <a:solidFill>
                  <a:srgbClr val="1D515E"/>
                </a:solidFill>
                <a:latin typeface="Twinkl Cursive Looped" panose="02000000000000000000" pitchFamily="2" charset="0"/>
                <a:ea typeface="Ballpoint"/>
                <a:cs typeface="Ballpoint"/>
                <a:sym typeface="Ballpoint"/>
              </a:rPr>
              <a:t>Children with an EHCP</a:t>
            </a:r>
            <a:endParaRPr lang="en-US" sz="80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3433848" y="3028752"/>
            <a:ext cx="11501352" cy="3138680"/>
          </a:xfrm>
          <a:prstGeom prst="rect">
            <a:avLst/>
          </a:prstGeom>
        </p:spPr>
        <p:txBody>
          <a:bodyPr wrap="square" lIns="0" tIns="0" rIns="0" bIns="0" rtlCol="0" anchor="t">
            <a:spAutoFit/>
          </a:bodyPr>
          <a:lstStyle/>
          <a:p>
            <a:r>
              <a:rPr lang="en-GB" sz="4400" dirty="0">
                <a:solidFill>
                  <a:srgbClr val="1D515E"/>
                </a:solidFill>
                <a:latin typeface="Twinkl Cursive Looped" panose="02000000000000000000" pitchFamily="2" charset="0"/>
                <a:ea typeface="Barlow"/>
                <a:cs typeface="Barlow"/>
                <a:sym typeface="Barlow"/>
              </a:rPr>
              <a:t>If your child has an Education, Health Care Plan (EHCP) then the process for applying for a secondary school is different and this should be discussed with Mrs Wilson.</a:t>
            </a:r>
          </a:p>
          <a:p>
            <a:pPr>
              <a:lnSpc>
                <a:spcPts val="3341"/>
              </a:lnSpc>
            </a:pPr>
            <a:r>
              <a:rPr lang="en-GB" sz="4400" dirty="0">
                <a:solidFill>
                  <a:srgbClr val="1D515E"/>
                </a:solidFill>
                <a:latin typeface="Ballpoint" panose="020B0604020202020204" charset="0"/>
                <a:ea typeface="Barlow"/>
                <a:cs typeface="Barlow"/>
                <a:sym typeface="Barlow"/>
              </a:rPr>
              <a:t> </a:t>
            </a:r>
          </a:p>
        </p:txBody>
      </p:sp>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Tree>
    <p:extLst>
      <p:ext uri="{BB962C8B-B14F-4D97-AF65-F5344CB8AC3E}">
        <p14:creationId xmlns:p14="http://schemas.microsoft.com/office/powerpoint/2010/main" val="27117881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2" name="Freeform 2"/>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3990201" y="3238500"/>
            <a:ext cx="10270892" cy="3462486"/>
          </a:xfrm>
          <a:prstGeom prst="rect">
            <a:avLst/>
          </a:prstGeom>
        </p:spPr>
        <p:txBody>
          <a:bodyPr lIns="0" tIns="0" rIns="0" bIns="0" rtlCol="0" anchor="t">
            <a:spAutoFit/>
          </a:bodyPr>
          <a:lstStyle/>
          <a:p>
            <a:pPr algn="ctr">
              <a:lnSpc>
                <a:spcPts val="8999"/>
              </a:lnSpc>
            </a:pPr>
            <a:endParaRPr dirty="0"/>
          </a:p>
          <a:p>
            <a:pPr algn="ctr">
              <a:lnSpc>
                <a:spcPts val="8999"/>
              </a:lnSpc>
            </a:pPr>
            <a:r>
              <a:rPr lang="en-US" sz="8000" b="1" u="sng" dirty="0">
                <a:solidFill>
                  <a:srgbClr val="1D515E"/>
                </a:solidFill>
                <a:latin typeface="Twinkl Cursive Looped" panose="02000000000000000000" pitchFamily="2" charset="0"/>
                <a:ea typeface="Ballpoint"/>
                <a:cs typeface="Ballpoint"/>
                <a:sym typeface="Ballpoint"/>
              </a:rPr>
              <a:t>THE KENT TEST (11+)</a:t>
            </a:r>
          </a:p>
          <a:p>
            <a:pPr algn="ctr">
              <a:lnSpc>
                <a:spcPts val="8999"/>
              </a:lnSpc>
            </a:pPr>
            <a:endParaRPr lang="en-US" sz="9999" dirty="0">
              <a:solidFill>
                <a:srgbClr val="1D515E"/>
              </a:solidFill>
              <a:latin typeface="Ballpoint"/>
              <a:ea typeface="Ballpoint"/>
              <a:cs typeface="Ballpoint"/>
              <a:sym typeface="Ballpoint"/>
            </a:endParaRPr>
          </a:p>
        </p:txBody>
      </p:sp>
    </p:spTree>
    <p:extLst>
      <p:ext uri="{BB962C8B-B14F-4D97-AF65-F5344CB8AC3E}">
        <p14:creationId xmlns:p14="http://schemas.microsoft.com/office/powerpoint/2010/main" val="2527388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What is the Kent Test?</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1964342" y="2610304"/>
            <a:ext cx="14782800" cy="6578724"/>
          </a:xfrm>
          <a:prstGeom prst="rect">
            <a:avLst/>
          </a:prstGeom>
        </p:spPr>
        <p:txBody>
          <a:bodyPr wrap="square" lIns="0" tIns="0" rIns="0" bIns="0" rtlCol="0" anchor="t">
            <a:spAutoFit/>
          </a:bodyPr>
          <a:lstStyle/>
          <a:p>
            <a:r>
              <a:rPr lang="en-GB" sz="4000" dirty="0">
                <a:solidFill>
                  <a:srgbClr val="1D515E"/>
                </a:solidFill>
                <a:latin typeface="Twinkl Cursive Looped" panose="02000000000000000000" pitchFamily="2" charset="0"/>
                <a:ea typeface="Barlow"/>
                <a:cs typeface="Barlow"/>
                <a:sym typeface="Barlow"/>
              </a:rPr>
              <a:t>The Kent Test is used to assess whether a child is suitable for a grammar school education in Kent. It is commonly referred to as the “11+”.</a:t>
            </a:r>
          </a:p>
          <a:p>
            <a:endParaRPr lang="en-GB" sz="4000" dirty="0">
              <a:solidFill>
                <a:srgbClr val="1D515E"/>
              </a:solidFill>
              <a:latin typeface="Twinkl Cursive Looped" panose="02000000000000000000" pitchFamily="2" charset="0"/>
              <a:ea typeface="Barlow"/>
              <a:cs typeface="Barlow"/>
              <a:sym typeface="Barlow"/>
            </a:endParaRPr>
          </a:p>
          <a:p>
            <a:r>
              <a:rPr lang="en-GB" sz="4000" dirty="0">
                <a:solidFill>
                  <a:srgbClr val="1D515E"/>
                </a:solidFill>
                <a:latin typeface="Twinkl Cursive Looped" panose="02000000000000000000" pitchFamily="2" charset="0"/>
                <a:ea typeface="Barlow"/>
                <a:cs typeface="Barlow"/>
                <a:sym typeface="Barlow"/>
              </a:rPr>
              <a:t>The questions in the test have been designed and written by experts in order to see how your child performs using different types of reasoning skills and to test their ability in English and maths. </a:t>
            </a:r>
          </a:p>
          <a:p>
            <a:endParaRPr lang="en-GB" sz="4000" dirty="0">
              <a:solidFill>
                <a:srgbClr val="1D515E"/>
              </a:solidFill>
              <a:latin typeface="Twinkl Cursive Looped" panose="02000000000000000000" pitchFamily="2" charset="0"/>
              <a:ea typeface="Barlow"/>
              <a:cs typeface="Barlow"/>
              <a:sym typeface="Barlow"/>
            </a:endParaRPr>
          </a:p>
          <a:p>
            <a:endParaRPr lang="en-GB" sz="4000" dirty="0">
              <a:solidFill>
                <a:srgbClr val="1D515E"/>
              </a:solidFill>
              <a:latin typeface="Twinkl Cursive Looped" panose="02000000000000000000" pitchFamily="2" charset="0"/>
              <a:ea typeface="Barlow"/>
              <a:cs typeface="Barlow"/>
              <a:sym typeface="Barlow"/>
            </a:endParaRPr>
          </a:p>
          <a:p>
            <a:pPr>
              <a:lnSpc>
                <a:spcPts val="3341"/>
              </a:lnSpc>
            </a:pPr>
            <a:r>
              <a:rPr lang="en-GB" sz="4000" dirty="0">
                <a:solidFill>
                  <a:srgbClr val="1D515E"/>
                </a:solidFill>
                <a:latin typeface="Ballpoint" panose="020B0604020202020204" charset="0"/>
                <a:ea typeface="Barlow"/>
                <a:cs typeface="Barlow"/>
                <a:sym typeface="Barlow"/>
              </a:rPr>
              <a:t> </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Tree>
    <p:extLst>
      <p:ext uri="{BB962C8B-B14F-4D97-AF65-F5344CB8AC3E}">
        <p14:creationId xmlns:p14="http://schemas.microsoft.com/office/powerpoint/2010/main" val="2098650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Should my child sit the Kent Test?</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1890369" y="2093664"/>
            <a:ext cx="14782800" cy="6578724"/>
          </a:xfrm>
          <a:prstGeom prst="rect">
            <a:avLst/>
          </a:prstGeom>
        </p:spPr>
        <p:txBody>
          <a:bodyPr wrap="square" lIns="0" tIns="0" rIns="0" bIns="0" rtlCol="0" anchor="t">
            <a:spAutoFit/>
          </a:bodyPr>
          <a:lstStyle/>
          <a:p>
            <a:r>
              <a:rPr lang="en-GB" sz="4000" dirty="0">
                <a:solidFill>
                  <a:srgbClr val="1D515E"/>
                </a:solidFill>
                <a:latin typeface="Twinkl Cursive Looped" panose="02000000000000000000" pitchFamily="2" charset="0"/>
                <a:ea typeface="Barlow"/>
                <a:cs typeface="Barlow"/>
                <a:sym typeface="Barlow"/>
              </a:rPr>
              <a:t>We would strongly recommend you discuss with the school, in the first instance, whether a grammar school may be the right place for your child.</a:t>
            </a:r>
          </a:p>
          <a:p>
            <a:endParaRPr lang="en-GB" sz="4000" dirty="0">
              <a:solidFill>
                <a:srgbClr val="1D515E"/>
              </a:solidFill>
              <a:latin typeface="Twinkl Cursive Looped" panose="02000000000000000000" pitchFamily="2" charset="0"/>
              <a:ea typeface="Barlow"/>
              <a:cs typeface="Barlow"/>
              <a:sym typeface="Barlow"/>
            </a:endParaRPr>
          </a:p>
          <a:p>
            <a:r>
              <a:rPr lang="en-GB" sz="4000" dirty="0">
                <a:solidFill>
                  <a:srgbClr val="1D515E"/>
                </a:solidFill>
                <a:latin typeface="Twinkl Cursive Looped" panose="02000000000000000000" pitchFamily="2" charset="0"/>
                <a:ea typeface="Barlow"/>
                <a:cs typeface="Barlow"/>
                <a:sym typeface="Barlow"/>
              </a:rPr>
              <a:t>We can discuss, with you, the factors to consider when choosing a school for your child – where will they be happier/more confident and more likely to succeed?</a:t>
            </a:r>
          </a:p>
          <a:p>
            <a:endParaRPr lang="en-GB" sz="4000" dirty="0">
              <a:solidFill>
                <a:srgbClr val="1D515E"/>
              </a:solidFill>
              <a:latin typeface="Twinkl Cursive Looped" panose="02000000000000000000" pitchFamily="2" charset="0"/>
              <a:ea typeface="Barlow"/>
              <a:cs typeface="Barlow"/>
              <a:sym typeface="Barlow"/>
            </a:endParaRPr>
          </a:p>
          <a:p>
            <a:r>
              <a:rPr lang="en-GB" sz="4000" dirty="0">
                <a:solidFill>
                  <a:srgbClr val="1D515E"/>
                </a:solidFill>
                <a:latin typeface="Twinkl Cursive Looped" panose="02000000000000000000" pitchFamily="2" charset="0"/>
                <a:ea typeface="Barlow"/>
                <a:cs typeface="Barlow"/>
                <a:sym typeface="Barlow"/>
              </a:rPr>
              <a:t>We will be here if you have any questions throughout the whole process.</a:t>
            </a:r>
          </a:p>
          <a:p>
            <a:pPr>
              <a:lnSpc>
                <a:spcPts val="3341"/>
              </a:lnSpc>
            </a:pPr>
            <a:r>
              <a:rPr lang="en-GB" sz="4000" dirty="0">
                <a:solidFill>
                  <a:srgbClr val="1D515E"/>
                </a:solidFill>
                <a:latin typeface="Ballpoint" panose="020B0604020202020204" charset="0"/>
                <a:ea typeface="Barlow"/>
                <a:cs typeface="Barlow"/>
                <a:sym typeface="Barlow"/>
              </a:rPr>
              <a:t> </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Freeform 14">
            <a:extLst>
              <a:ext uri="{FF2B5EF4-FFF2-40B4-BE49-F238E27FC236}">
                <a16:creationId xmlns:a16="http://schemas.microsoft.com/office/drawing/2014/main" id="{C4190DF2-D3AD-2925-20F0-AFE43ED9402F}"/>
              </a:ext>
            </a:extLst>
          </p:cNvPr>
          <p:cNvSpPr/>
          <p:nvPr/>
        </p:nvSpPr>
        <p:spPr>
          <a:xfrm>
            <a:off x="1215233" y="2080563"/>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14">
            <a:extLst>
              <a:ext uri="{FF2B5EF4-FFF2-40B4-BE49-F238E27FC236}">
                <a16:creationId xmlns:a16="http://schemas.microsoft.com/office/drawing/2014/main" id="{D3A5B961-081D-895D-7276-0A82CB30BED1}"/>
              </a:ext>
            </a:extLst>
          </p:cNvPr>
          <p:cNvSpPr/>
          <p:nvPr/>
        </p:nvSpPr>
        <p:spPr>
          <a:xfrm>
            <a:off x="1247750" y="4568656"/>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3331E8DA-FDDE-12AD-93EA-A0198215BAFE}"/>
              </a:ext>
            </a:extLst>
          </p:cNvPr>
          <p:cNvSpPr/>
          <p:nvPr/>
        </p:nvSpPr>
        <p:spPr>
          <a:xfrm>
            <a:off x="1220041" y="6984796"/>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extLst>
      <p:ext uri="{BB962C8B-B14F-4D97-AF65-F5344CB8AC3E}">
        <p14:creationId xmlns:p14="http://schemas.microsoft.com/office/powerpoint/2010/main" val="65310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92081F3A-C10D-8D7C-05E0-0CCC3A05C792}"/>
              </a:ext>
            </a:extLst>
          </p:cNvPr>
          <p:cNvSpPr/>
          <p:nvPr/>
        </p:nvSpPr>
        <p:spPr>
          <a:xfrm>
            <a:off x="9140893" y="2171700"/>
            <a:ext cx="8385107" cy="5855472"/>
          </a:xfrm>
          <a:prstGeom prst="roundRect">
            <a:avLst/>
          </a:prstGeom>
          <a:solidFill>
            <a:srgbClr val="E8EC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Children with SEND</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2219981" y="2610304"/>
            <a:ext cx="5729631" cy="5416868"/>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When you register your child for the Kent Test online, you will need to confirm if you have discussed a request for access arrangements with your child’s school.</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school has to submit requests for access arrangements by the </a:t>
            </a:r>
            <a:r>
              <a:rPr lang="en-GB" sz="3200" b="1" dirty="0">
                <a:solidFill>
                  <a:srgbClr val="1D515E"/>
                </a:solidFill>
                <a:latin typeface="Twinkl Cursive Looped" panose="02000000000000000000" pitchFamily="2" charset="0"/>
                <a:ea typeface="Barlow"/>
                <a:cs typeface="Barlow"/>
                <a:sym typeface="Barlow"/>
              </a:rPr>
              <a:t>end of June</a:t>
            </a:r>
            <a:r>
              <a:rPr lang="en-GB" sz="3200" dirty="0">
                <a:solidFill>
                  <a:srgbClr val="1D515E"/>
                </a:solidFill>
                <a:latin typeface="Twinkl Cursive Looped" panose="02000000000000000000" pitchFamily="2" charset="0"/>
                <a:ea typeface="Barlow"/>
                <a:cs typeface="Barlow"/>
                <a:sym typeface="Barlow"/>
              </a:rPr>
              <a:t>.</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Freeform 14">
            <a:extLst>
              <a:ext uri="{FF2B5EF4-FFF2-40B4-BE49-F238E27FC236}">
                <a16:creationId xmlns:a16="http://schemas.microsoft.com/office/drawing/2014/main" id="{C4190DF2-D3AD-2925-20F0-AFE43ED9402F}"/>
              </a:ext>
            </a:extLst>
          </p:cNvPr>
          <p:cNvSpPr/>
          <p:nvPr/>
        </p:nvSpPr>
        <p:spPr>
          <a:xfrm>
            <a:off x="1544845" y="2597203"/>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14">
            <a:extLst>
              <a:ext uri="{FF2B5EF4-FFF2-40B4-BE49-F238E27FC236}">
                <a16:creationId xmlns:a16="http://schemas.microsoft.com/office/drawing/2014/main" id="{D3A5B961-081D-895D-7276-0A82CB30BED1}"/>
              </a:ext>
            </a:extLst>
          </p:cNvPr>
          <p:cNvSpPr/>
          <p:nvPr/>
        </p:nvSpPr>
        <p:spPr>
          <a:xfrm>
            <a:off x="1604026" y="5964940"/>
            <a:ext cx="544021" cy="52974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7" name="TextBox 11">
            <a:extLst>
              <a:ext uri="{FF2B5EF4-FFF2-40B4-BE49-F238E27FC236}">
                <a16:creationId xmlns:a16="http://schemas.microsoft.com/office/drawing/2014/main" id="{406F9557-8997-E217-DFAA-AD9FD38184B5}"/>
              </a:ext>
            </a:extLst>
          </p:cNvPr>
          <p:cNvSpPr txBox="1"/>
          <p:nvPr/>
        </p:nvSpPr>
        <p:spPr>
          <a:xfrm>
            <a:off x="9576451" y="2494103"/>
            <a:ext cx="7928767" cy="5170646"/>
          </a:xfrm>
          <a:prstGeom prst="rect">
            <a:avLst/>
          </a:prstGeom>
        </p:spPr>
        <p:txBody>
          <a:bodyPr wrap="square" lIns="0" tIns="0" rIns="0" bIns="0" rtlCol="0" anchor="t">
            <a:spAutoFit/>
          </a:bodyPr>
          <a:lstStyle/>
          <a:p>
            <a:r>
              <a:rPr lang="en-GB" sz="2800" b="1" u="sng" dirty="0">
                <a:solidFill>
                  <a:srgbClr val="1D515E"/>
                </a:solidFill>
                <a:latin typeface="Twinkl Cursive Looped" panose="02000000000000000000" pitchFamily="2" charset="0"/>
                <a:ea typeface="Barlow"/>
                <a:cs typeface="Barlow"/>
                <a:sym typeface="Barlow"/>
              </a:rPr>
              <a:t>Examples of access arrangements provided:</a:t>
            </a:r>
          </a:p>
          <a:p>
            <a:r>
              <a:rPr lang="en-GB" sz="2800" dirty="0">
                <a:solidFill>
                  <a:srgbClr val="1D515E"/>
                </a:solidFill>
                <a:latin typeface="Twinkl Cursive Looped" panose="02000000000000000000" pitchFamily="2" charset="0"/>
                <a:ea typeface="Barlow"/>
                <a:cs typeface="Barlow"/>
                <a:sym typeface="Barlow"/>
              </a:rPr>
              <a:t>Large print (question and/or answer sheets)</a:t>
            </a:r>
          </a:p>
          <a:p>
            <a:r>
              <a:rPr lang="en-GB" sz="2800" dirty="0">
                <a:solidFill>
                  <a:srgbClr val="1D515E"/>
                </a:solidFill>
                <a:latin typeface="Twinkl Cursive Looped" panose="02000000000000000000" pitchFamily="2" charset="0"/>
                <a:ea typeface="Barlow"/>
                <a:cs typeface="Barlow"/>
                <a:sym typeface="Barlow"/>
              </a:rPr>
              <a:t>Coloured paper</a:t>
            </a:r>
          </a:p>
          <a:p>
            <a:r>
              <a:rPr lang="en-GB" sz="2800" dirty="0">
                <a:solidFill>
                  <a:srgbClr val="1D515E"/>
                </a:solidFill>
                <a:latin typeface="Twinkl Cursive Looped" panose="02000000000000000000" pitchFamily="2" charset="0"/>
                <a:ea typeface="Barlow"/>
                <a:cs typeface="Barlow"/>
                <a:sym typeface="Barlow"/>
              </a:rPr>
              <a:t>Laptop for the writing task</a:t>
            </a:r>
          </a:p>
          <a:p>
            <a:r>
              <a:rPr lang="en-GB" sz="2800" dirty="0">
                <a:solidFill>
                  <a:srgbClr val="1D515E"/>
                </a:solidFill>
                <a:latin typeface="Twinkl Cursive Looped" panose="02000000000000000000" pitchFamily="2" charset="0"/>
                <a:ea typeface="Barlow"/>
                <a:cs typeface="Barlow"/>
                <a:sym typeface="Barlow"/>
              </a:rPr>
              <a:t>Use of equipment, ear defenders, wobble cushions, etc.</a:t>
            </a:r>
          </a:p>
          <a:p>
            <a:r>
              <a:rPr lang="en-GB" sz="2800" dirty="0">
                <a:solidFill>
                  <a:srgbClr val="1D515E"/>
                </a:solidFill>
                <a:latin typeface="Twinkl Cursive Looped" panose="02000000000000000000" pitchFamily="2" charset="0"/>
                <a:ea typeface="Barlow"/>
                <a:cs typeface="Barlow"/>
                <a:sym typeface="Barlow"/>
              </a:rPr>
              <a:t>Support of a reader</a:t>
            </a:r>
          </a:p>
          <a:p>
            <a:r>
              <a:rPr lang="en-GB" sz="2800" dirty="0">
                <a:solidFill>
                  <a:srgbClr val="1D515E"/>
                </a:solidFill>
                <a:latin typeface="Twinkl Cursive Looped" panose="02000000000000000000" pitchFamily="2" charset="0"/>
                <a:ea typeface="Barlow"/>
                <a:cs typeface="Barlow"/>
                <a:sym typeface="Barlow"/>
              </a:rPr>
              <a:t>Support of a scribe</a:t>
            </a:r>
          </a:p>
          <a:p>
            <a:r>
              <a:rPr lang="en-GB" sz="2800" dirty="0">
                <a:solidFill>
                  <a:srgbClr val="1D515E"/>
                </a:solidFill>
                <a:latin typeface="Twinkl Cursive Looped" panose="02000000000000000000" pitchFamily="2" charset="0"/>
                <a:ea typeface="Barlow"/>
                <a:cs typeface="Barlow"/>
                <a:sym typeface="Barlow"/>
              </a:rPr>
              <a:t>Support of a ‘prompter’</a:t>
            </a:r>
          </a:p>
          <a:p>
            <a:r>
              <a:rPr lang="en-GB" sz="2800" dirty="0">
                <a:solidFill>
                  <a:srgbClr val="1D515E"/>
                </a:solidFill>
                <a:latin typeface="Twinkl Cursive Looped" panose="02000000000000000000" pitchFamily="2" charset="0"/>
                <a:ea typeface="Barlow"/>
                <a:cs typeface="Barlow"/>
                <a:sym typeface="Barlow"/>
              </a:rPr>
              <a:t>Supervision in smaller room</a:t>
            </a:r>
          </a:p>
          <a:p>
            <a:r>
              <a:rPr lang="en-GB" sz="2800" dirty="0">
                <a:solidFill>
                  <a:srgbClr val="1D515E"/>
                </a:solidFill>
                <a:latin typeface="Twinkl Cursive Looped" panose="02000000000000000000" pitchFamily="2" charset="0"/>
                <a:ea typeface="Barlow"/>
                <a:cs typeface="Barlow"/>
                <a:sym typeface="Barlow"/>
              </a:rPr>
              <a:t>Stop the Clock rest breaks</a:t>
            </a:r>
          </a:p>
          <a:p>
            <a:r>
              <a:rPr lang="en-GB" sz="2800" dirty="0">
                <a:solidFill>
                  <a:srgbClr val="1D515E"/>
                </a:solidFill>
                <a:latin typeface="Twinkl Cursive Looped" panose="02000000000000000000" pitchFamily="2" charset="0"/>
                <a:ea typeface="Barlow"/>
                <a:cs typeface="Barlow"/>
                <a:sym typeface="Barlow"/>
              </a:rPr>
              <a:t>Additional time (one or more tasks)</a:t>
            </a:r>
          </a:p>
        </p:txBody>
      </p:sp>
    </p:spTree>
    <p:extLst>
      <p:ext uri="{BB962C8B-B14F-4D97-AF65-F5344CB8AC3E}">
        <p14:creationId xmlns:p14="http://schemas.microsoft.com/office/powerpoint/2010/main" val="3628209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The Kent Test (11+)</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2286000" y="2166332"/>
            <a:ext cx="14696419" cy="5909310"/>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Your child does not need to take the Kent Test unless you (and your child) are interested in naming a grammar school in your application.</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There are three tests:</a:t>
            </a:r>
          </a:p>
          <a:p>
            <a:r>
              <a:rPr lang="en-GB" sz="3200" dirty="0">
                <a:solidFill>
                  <a:srgbClr val="1D515E"/>
                </a:solidFill>
                <a:latin typeface="Twinkl Cursive Looped" panose="02000000000000000000" pitchFamily="2" charset="0"/>
                <a:ea typeface="Barlow"/>
                <a:cs typeface="Barlow"/>
                <a:sym typeface="Barlow"/>
              </a:rPr>
              <a:t>Maths (30 minutes)</a:t>
            </a:r>
          </a:p>
          <a:p>
            <a:r>
              <a:rPr lang="en-GB" sz="3200" dirty="0">
                <a:solidFill>
                  <a:srgbClr val="1D515E"/>
                </a:solidFill>
                <a:latin typeface="Twinkl Cursive Looped" panose="02000000000000000000" pitchFamily="2" charset="0"/>
                <a:ea typeface="Barlow"/>
                <a:cs typeface="Barlow"/>
                <a:sym typeface="Barlow"/>
              </a:rPr>
              <a:t>English (30 minutes)</a:t>
            </a:r>
          </a:p>
          <a:p>
            <a:r>
              <a:rPr lang="en-GB" sz="3200" dirty="0">
                <a:solidFill>
                  <a:srgbClr val="1D515E"/>
                </a:solidFill>
                <a:latin typeface="Twinkl Cursive Looped" panose="02000000000000000000" pitchFamily="2" charset="0"/>
                <a:ea typeface="Barlow"/>
                <a:cs typeface="Barlow"/>
                <a:sym typeface="Barlow"/>
              </a:rPr>
              <a:t>Reasoning (approx. 1 hour)</a:t>
            </a:r>
          </a:p>
          <a:p>
            <a:r>
              <a:rPr lang="en-GB" sz="3200" dirty="0">
                <a:solidFill>
                  <a:srgbClr val="1D515E"/>
                </a:solidFill>
                <a:latin typeface="Twinkl Cursive Looped" panose="02000000000000000000" pitchFamily="2" charset="0"/>
                <a:ea typeface="Barlow"/>
                <a:cs typeface="Barlow"/>
                <a:sym typeface="Barlow"/>
              </a:rPr>
              <a:t>There is also a Writing Task.</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school will support children through the test but cannot coach children for the test.</a:t>
            </a:r>
          </a:p>
          <a:p>
            <a:r>
              <a:rPr lang="en-GB" sz="3200" dirty="0">
                <a:solidFill>
                  <a:srgbClr val="1D515E"/>
                </a:solidFill>
                <a:latin typeface="Twinkl Cursive Looped" panose="02000000000000000000" pitchFamily="2" charset="0"/>
                <a:ea typeface="Barlow"/>
                <a:cs typeface="Barlow"/>
                <a:sym typeface="Barlow"/>
              </a:rPr>
              <a:t>Register online at </a:t>
            </a:r>
            <a:r>
              <a:rPr lang="en-GB" sz="3200" dirty="0">
                <a:solidFill>
                  <a:srgbClr val="1D515E"/>
                </a:solidFill>
                <a:latin typeface="Twinkl Cursive Looped" panose="02000000000000000000" pitchFamily="2" charset="0"/>
                <a:ea typeface="Barlow"/>
                <a:cs typeface="Barlow"/>
                <a:sym typeface="Barlow"/>
                <a:hlinkClick r:id="rId8"/>
              </a:rPr>
              <a:t>www.kent.gov.uk/ola</a:t>
            </a:r>
            <a:r>
              <a:rPr lang="en-GB" sz="3200" dirty="0">
                <a:solidFill>
                  <a:srgbClr val="1D515E"/>
                </a:solidFill>
                <a:latin typeface="Twinkl Cursive Looped" panose="02000000000000000000" pitchFamily="2" charset="0"/>
                <a:ea typeface="Barlow"/>
                <a:cs typeface="Barlow"/>
                <a:sym typeface="Barlow"/>
              </a:rPr>
              <a:t> </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 name="Freeform 14">
            <a:extLst>
              <a:ext uri="{FF2B5EF4-FFF2-40B4-BE49-F238E27FC236}">
                <a16:creationId xmlns:a16="http://schemas.microsoft.com/office/drawing/2014/main" id="{D3A5B961-081D-895D-7276-0A82CB30BED1}"/>
              </a:ext>
            </a:extLst>
          </p:cNvPr>
          <p:cNvSpPr/>
          <p:nvPr/>
        </p:nvSpPr>
        <p:spPr>
          <a:xfrm>
            <a:off x="1956766" y="4201955"/>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4796155D-A382-55C5-1A57-F1819BE8B28F}"/>
              </a:ext>
            </a:extLst>
          </p:cNvPr>
          <p:cNvSpPr/>
          <p:nvPr/>
        </p:nvSpPr>
        <p:spPr>
          <a:xfrm>
            <a:off x="1956766" y="4686644"/>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5" name="Freeform 14">
            <a:extLst>
              <a:ext uri="{FF2B5EF4-FFF2-40B4-BE49-F238E27FC236}">
                <a16:creationId xmlns:a16="http://schemas.microsoft.com/office/drawing/2014/main" id="{B5ACC072-D179-E8B6-852F-5C4BC4A94B71}"/>
              </a:ext>
            </a:extLst>
          </p:cNvPr>
          <p:cNvSpPr/>
          <p:nvPr/>
        </p:nvSpPr>
        <p:spPr>
          <a:xfrm>
            <a:off x="1956766" y="5149667"/>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extLst>
      <p:ext uri="{BB962C8B-B14F-4D97-AF65-F5344CB8AC3E}">
        <p14:creationId xmlns:p14="http://schemas.microsoft.com/office/powerpoint/2010/main" val="1378083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When to apply to the Kent Test?</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1795790" y="3621156"/>
            <a:ext cx="14696419" cy="2862322"/>
          </a:xfrm>
          <a:prstGeom prst="rect">
            <a:avLst/>
          </a:prstGeom>
        </p:spPr>
        <p:txBody>
          <a:bodyPr wrap="square" lIns="0" tIns="0" rIns="0" bIns="0" rtlCol="0" anchor="t">
            <a:spAutoFit/>
          </a:bodyPr>
          <a:lstStyle/>
          <a:p>
            <a:pPr marL="91440" algn="ctr" rtl="0" eaLnBrk="1" fontAlgn="t" latinLnBrk="0" hangingPunct="1">
              <a:spcBef>
                <a:spcPts val="615"/>
              </a:spcBef>
              <a:spcAft>
                <a:spcPts val="0"/>
              </a:spcAft>
            </a:pPr>
            <a:r>
              <a:rPr lang="en-GB" sz="4400" b="0" i="0" u="none" strike="noStrike" kern="1200" dirty="0">
                <a:solidFill>
                  <a:srgbClr val="000000"/>
                </a:solidFill>
                <a:effectLst/>
                <a:latin typeface="Twinkl Cursive Looped" panose="02000000000000000000" pitchFamily="2" charset="0"/>
                <a:cs typeface="Verdana" panose="020B0604030504040204" pitchFamily="34" charset="0"/>
              </a:rPr>
              <a:t>Wednesday</a:t>
            </a:r>
            <a:r>
              <a:rPr lang="en-GB" sz="4400" b="0" i="0" u="none" strike="noStrike" kern="1200" spc="-100"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110" dirty="0">
                <a:solidFill>
                  <a:srgbClr val="000000"/>
                </a:solidFill>
                <a:effectLst/>
                <a:latin typeface="Twinkl Cursive Looped" panose="02000000000000000000" pitchFamily="2" charset="0"/>
                <a:cs typeface="Verdana" panose="020B0604030504040204" pitchFamily="34" charset="0"/>
              </a:rPr>
              <a:t>1</a:t>
            </a:r>
            <a:r>
              <a:rPr lang="en-GB" sz="4400" b="0" i="0" u="none" strike="noStrike" kern="1200" spc="-165" baseline="25000" dirty="0">
                <a:solidFill>
                  <a:srgbClr val="000000"/>
                </a:solidFill>
                <a:effectLst/>
                <a:latin typeface="Twinkl Cursive Looped" panose="02000000000000000000" pitchFamily="2" charset="0"/>
                <a:cs typeface="Verdana" panose="020B0604030504040204" pitchFamily="34" charset="0"/>
              </a:rPr>
              <a:t>st</a:t>
            </a:r>
            <a:r>
              <a:rPr lang="en-GB" sz="4400" b="0" i="0" u="none" strike="noStrike" kern="1200" spc="104" baseline="25000"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20" dirty="0">
                <a:solidFill>
                  <a:srgbClr val="000000"/>
                </a:solidFill>
                <a:effectLst/>
                <a:latin typeface="Twinkl Cursive Looped" panose="02000000000000000000" pitchFamily="2" charset="0"/>
                <a:cs typeface="Verdana" panose="020B0604030504040204" pitchFamily="34" charset="0"/>
              </a:rPr>
              <a:t>July</a:t>
            </a:r>
            <a:r>
              <a:rPr lang="en-GB" sz="4400" dirty="0">
                <a:latin typeface="Twinkl Cursive Looped" panose="02000000000000000000" pitchFamily="2" charset="0"/>
              </a:rPr>
              <a:t> is the c</a:t>
            </a:r>
            <a:r>
              <a:rPr lang="en-GB" sz="4400" b="0" i="0" u="none" strike="noStrike" kern="1200" spc="-40" dirty="0">
                <a:solidFill>
                  <a:srgbClr val="000000"/>
                </a:solidFill>
                <a:effectLst/>
                <a:latin typeface="Twinkl Cursive Looped" panose="02000000000000000000" pitchFamily="2" charset="0"/>
                <a:cs typeface="Verdana" panose="020B0604030504040204" pitchFamily="34" charset="0"/>
              </a:rPr>
              <a:t>losing</a:t>
            </a:r>
            <a:r>
              <a:rPr lang="en-GB" sz="4400" b="0" i="0" u="none" strike="noStrike" kern="1200" spc="-135"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50" dirty="0">
                <a:solidFill>
                  <a:srgbClr val="000000"/>
                </a:solidFill>
                <a:effectLst/>
                <a:latin typeface="Twinkl Cursive Looped" panose="02000000000000000000" pitchFamily="2" charset="0"/>
                <a:cs typeface="Verdana" panose="020B0604030504040204" pitchFamily="34" charset="0"/>
              </a:rPr>
              <a:t>date</a:t>
            </a:r>
            <a:r>
              <a:rPr lang="en-GB" sz="4400" b="0" i="0" u="none" strike="noStrike" kern="1200" spc="-85"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80" dirty="0">
                <a:solidFill>
                  <a:srgbClr val="000000"/>
                </a:solidFill>
                <a:effectLst/>
                <a:latin typeface="Twinkl Cursive Looped" panose="02000000000000000000" pitchFamily="2" charset="0"/>
                <a:cs typeface="Verdana" panose="020B0604030504040204" pitchFamily="34" charset="0"/>
              </a:rPr>
              <a:t>for</a:t>
            </a:r>
            <a:r>
              <a:rPr lang="en-GB" sz="4400" b="0" i="0" u="none" strike="noStrike" kern="1200" spc="-120"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70" dirty="0">
                <a:solidFill>
                  <a:srgbClr val="000000"/>
                </a:solidFill>
                <a:effectLst/>
                <a:latin typeface="Twinkl Cursive Looped" panose="02000000000000000000" pitchFamily="2" charset="0"/>
                <a:cs typeface="Verdana" panose="020B0604030504040204" pitchFamily="34" charset="0"/>
              </a:rPr>
              <a:t>Kent</a:t>
            </a:r>
            <a:r>
              <a:rPr lang="en-GB" sz="4400" b="0" i="0" u="none" strike="noStrike" kern="1200" spc="-85"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170" dirty="0">
                <a:solidFill>
                  <a:srgbClr val="000000"/>
                </a:solidFill>
                <a:effectLst/>
                <a:latin typeface="Twinkl Cursive Looped" panose="02000000000000000000" pitchFamily="2" charset="0"/>
                <a:cs typeface="Verdana" panose="020B0604030504040204" pitchFamily="34" charset="0"/>
              </a:rPr>
              <a:t>Test</a:t>
            </a:r>
            <a:r>
              <a:rPr lang="en-GB" sz="4400" b="0" i="0" u="none" strike="noStrike" kern="1200" spc="-85" dirty="0">
                <a:solidFill>
                  <a:srgbClr val="000000"/>
                </a:solidFill>
                <a:effectLst/>
                <a:latin typeface="Twinkl Cursive Looped" panose="02000000000000000000" pitchFamily="2" charset="0"/>
                <a:cs typeface="Verdana" panose="020B0604030504040204" pitchFamily="34" charset="0"/>
              </a:rPr>
              <a:t> </a:t>
            </a:r>
            <a:r>
              <a:rPr lang="en-GB" sz="4400" b="0" i="0" u="none" strike="noStrike" kern="1200" spc="-10" dirty="0">
                <a:solidFill>
                  <a:srgbClr val="000000"/>
                </a:solidFill>
                <a:effectLst/>
                <a:latin typeface="Twinkl Cursive Looped" panose="02000000000000000000" pitchFamily="2" charset="0"/>
                <a:cs typeface="Verdana" panose="020B0604030504040204" pitchFamily="34" charset="0"/>
              </a:rPr>
              <a:t>registration.</a:t>
            </a:r>
          </a:p>
          <a:p>
            <a:pPr marL="91440" algn="ctr" rtl="0" eaLnBrk="1" fontAlgn="t" latinLnBrk="0" hangingPunct="1">
              <a:spcBef>
                <a:spcPts val="615"/>
              </a:spcBef>
              <a:spcAft>
                <a:spcPts val="0"/>
              </a:spcAft>
            </a:pPr>
            <a:endParaRPr lang="en-GB" sz="4400" spc="-10" dirty="0">
              <a:solidFill>
                <a:srgbClr val="000000"/>
              </a:solidFill>
              <a:latin typeface="Twinkl Cursive Looped" panose="02000000000000000000" pitchFamily="2" charset="0"/>
            </a:endParaRPr>
          </a:p>
          <a:p>
            <a:pPr marL="91440" algn="ctr" rtl="0" eaLnBrk="1" fontAlgn="t" latinLnBrk="0" hangingPunct="1">
              <a:spcBef>
                <a:spcPts val="615"/>
              </a:spcBef>
              <a:spcAft>
                <a:spcPts val="0"/>
              </a:spcAft>
            </a:pPr>
            <a:r>
              <a:rPr lang="en-GB" sz="4400" b="0" i="0" u="none" strike="noStrike" spc="-10" dirty="0">
                <a:solidFill>
                  <a:srgbClr val="000000"/>
                </a:solidFill>
                <a:effectLst/>
                <a:latin typeface="Twinkl Cursive Looped" panose="02000000000000000000" pitchFamily="2" charset="0"/>
              </a:rPr>
              <a:t>It is not possible to sign up past this date. </a:t>
            </a:r>
            <a:endParaRPr lang="en-GB" sz="4400" b="0" i="0" u="none" strike="noStrike" dirty="0">
              <a:effectLst/>
              <a:latin typeface="Twinkl Cursive Looped" panose="02000000000000000000" pitchFamily="2" charset="0"/>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Tree>
    <p:extLst>
      <p:ext uri="{BB962C8B-B14F-4D97-AF65-F5344CB8AC3E}">
        <p14:creationId xmlns:p14="http://schemas.microsoft.com/office/powerpoint/2010/main" val="548211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On the Day</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2286000" y="2166332"/>
            <a:ext cx="14696419" cy="5416868"/>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Children not sitting the test will do a project-based task for the day in a Year 6 classroom. </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We will be administering the Kent Test in the school hall and a few smaller rooms for those children with access arrangements. Year 6 staff will administer and a member of staff from another school will invigilate.</a:t>
            </a:r>
          </a:p>
          <a:p>
            <a:endParaRPr lang="en-GB" sz="3200" dirty="0">
              <a:solidFill>
                <a:srgbClr val="1D515E"/>
              </a:solidFill>
              <a:latin typeface="Twinkl Cursive Looped" panose="02000000000000000000" pitchFamily="2" charset="0"/>
              <a:ea typeface="Barlow"/>
              <a:cs typeface="Barlow"/>
              <a:sym typeface="Barlow"/>
            </a:endParaRPr>
          </a:p>
          <a:p>
            <a:r>
              <a:rPr lang="en-GB" sz="3200" b="1" u="sng" dirty="0">
                <a:solidFill>
                  <a:srgbClr val="1D515E"/>
                </a:solidFill>
                <a:latin typeface="Twinkl Cursive Looped" panose="02000000000000000000" pitchFamily="2" charset="0"/>
                <a:ea typeface="Barlow"/>
                <a:cs typeface="Barlow"/>
                <a:sym typeface="Barlow"/>
              </a:rPr>
              <a:t>Structure of the day:</a:t>
            </a:r>
          </a:p>
          <a:p>
            <a:r>
              <a:rPr lang="en-GB" sz="3200" dirty="0">
                <a:solidFill>
                  <a:srgbClr val="1D515E"/>
                </a:solidFill>
                <a:latin typeface="Twinkl Cursive Looped" panose="02000000000000000000" pitchFamily="2" charset="0"/>
                <a:ea typeface="Barlow"/>
                <a:cs typeface="Barlow"/>
                <a:sym typeface="Barlow"/>
              </a:rPr>
              <a:t>9.15am: Maths &amp; English</a:t>
            </a:r>
          </a:p>
          <a:p>
            <a:r>
              <a:rPr lang="en-GB" sz="3200" dirty="0">
                <a:solidFill>
                  <a:srgbClr val="1D515E"/>
                </a:solidFill>
                <a:latin typeface="Twinkl Cursive Looped" panose="02000000000000000000" pitchFamily="2" charset="0"/>
                <a:ea typeface="Barlow"/>
                <a:cs typeface="Barlow"/>
                <a:sym typeface="Barlow"/>
              </a:rPr>
              <a:t>10.45am: Reasoning</a:t>
            </a:r>
          </a:p>
          <a:p>
            <a:r>
              <a:rPr lang="en-GB" sz="3200" dirty="0">
                <a:solidFill>
                  <a:srgbClr val="1D515E"/>
                </a:solidFill>
                <a:latin typeface="Twinkl Cursive Looped" panose="02000000000000000000" pitchFamily="2" charset="0"/>
                <a:ea typeface="Barlow"/>
                <a:cs typeface="Barlow"/>
                <a:sym typeface="Barlow"/>
              </a:rPr>
              <a:t>1.15pm: Writing Task</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 name="Freeform 14">
            <a:extLst>
              <a:ext uri="{FF2B5EF4-FFF2-40B4-BE49-F238E27FC236}">
                <a16:creationId xmlns:a16="http://schemas.microsoft.com/office/drawing/2014/main" id="{D3A5B961-081D-895D-7276-0A82CB30BED1}"/>
              </a:ext>
            </a:extLst>
          </p:cNvPr>
          <p:cNvSpPr/>
          <p:nvPr/>
        </p:nvSpPr>
        <p:spPr>
          <a:xfrm>
            <a:off x="1890747" y="6134100"/>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4" name="Freeform 14">
            <a:extLst>
              <a:ext uri="{FF2B5EF4-FFF2-40B4-BE49-F238E27FC236}">
                <a16:creationId xmlns:a16="http://schemas.microsoft.com/office/drawing/2014/main" id="{4796155D-A382-55C5-1A57-F1819BE8B28F}"/>
              </a:ext>
            </a:extLst>
          </p:cNvPr>
          <p:cNvSpPr/>
          <p:nvPr/>
        </p:nvSpPr>
        <p:spPr>
          <a:xfrm>
            <a:off x="1890747" y="6618789"/>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5" name="Freeform 14">
            <a:extLst>
              <a:ext uri="{FF2B5EF4-FFF2-40B4-BE49-F238E27FC236}">
                <a16:creationId xmlns:a16="http://schemas.microsoft.com/office/drawing/2014/main" id="{B5ACC072-D179-E8B6-852F-5C4BC4A94B71}"/>
              </a:ext>
            </a:extLst>
          </p:cNvPr>
          <p:cNvSpPr/>
          <p:nvPr/>
        </p:nvSpPr>
        <p:spPr>
          <a:xfrm>
            <a:off x="1890747" y="7081812"/>
            <a:ext cx="329234" cy="311861"/>
          </a:xfrm>
          <a:custGeom>
            <a:avLst/>
            <a:gdLst/>
            <a:ahLst/>
            <a:cxnLst/>
            <a:rect l="l" t="t" r="r" b="b"/>
            <a:pathLst>
              <a:path w="544021" h="529741">
                <a:moveTo>
                  <a:pt x="0" y="0"/>
                </a:moveTo>
                <a:lnTo>
                  <a:pt x="544021" y="0"/>
                </a:lnTo>
                <a:lnTo>
                  <a:pt x="544021" y="529741"/>
                </a:lnTo>
                <a:lnTo>
                  <a:pt x="0" y="52974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extLst>
      <p:ext uri="{BB962C8B-B14F-4D97-AF65-F5344CB8AC3E}">
        <p14:creationId xmlns:p14="http://schemas.microsoft.com/office/powerpoint/2010/main" val="3772812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Maths &amp; English</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2" name="TextBox 11">
            <a:extLst>
              <a:ext uri="{FF2B5EF4-FFF2-40B4-BE49-F238E27FC236}">
                <a16:creationId xmlns:a16="http://schemas.microsoft.com/office/drawing/2014/main" id="{354FE31A-7FAF-1E74-EA2F-8B9FA13440CC}"/>
              </a:ext>
            </a:extLst>
          </p:cNvPr>
          <p:cNvSpPr txBox="1"/>
          <p:nvPr/>
        </p:nvSpPr>
        <p:spPr>
          <a:xfrm>
            <a:off x="2289254" y="1982842"/>
            <a:ext cx="14696419" cy="6401753"/>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The tests are </a:t>
            </a:r>
            <a:r>
              <a:rPr lang="en-GB" sz="3200" b="1" dirty="0">
                <a:solidFill>
                  <a:srgbClr val="1D515E"/>
                </a:solidFill>
                <a:latin typeface="Twinkl Cursive Looped" panose="02000000000000000000" pitchFamily="2" charset="0"/>
                <a:ea typeface="Barlow"/>
                <a:cs typeface="Barlow"/>
                <a:sym typeface="Barlow"/>
              </a:rPr>
              <a:t>multiple-choice</a:t>
            </a:r>
            <a:r>
              <a:rPr lang="en-GB" sz="3200" dirty="0">
                <a:solidFill>
                  <a:srgbClr val="1D515E"/>
                </a:solidFill>
                <a:latin typeface="Twinkl Cursive Looped" panose="02000000000000000000" pitchFamily="2" charset="0"/>
                <a:ea typeface="Barlow"/>
                <a:cs typeface="Barlow"/>
                <a:sym typeface="Barlow"/>
              </a:rPr>
              <a:t> with a separate answer sheet; they are marked by an automated marking machine.</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first test will be an English and Maths paper and will take approximately 1 hour. Each section will involve a </a:t>
            </a:r>
            <a:r>
              <a:rPr lang="en-GB" sz="3200" b="1" dirty="0">
                <a:solidFill>
                  <a:srgbClr val="1D515E"/>
                </a:solidFill>
                <a:latin typeface="Twinkl Cursive Looped" panose="02000000000000000000" pitchFamily="2" charset="0"/>
                <a:ea typeface="Barlow"/>
                <a:cs typeface="Barlow"/>
                <a:sym typeface="Barlow"/>
              </a:rPr>
              <a:t>5-minute practice </a:t>
            </a:r>
            <a:r>
              <a:rPr lang="en-GB" sz="3200" dirty="0">
                <a:solidFill>
                  <a:srgbClr val="1D515E"/>
                </a:solidFill>
                <a:latin typeface="Twinkl Cursive Looped" panose="02000000000000000000" pitchFamily="2" charset="0"/>
                <a:ea typeface="Barlow"/>
                <a:cs typeface="Barlow"/>
                <a:sym typeface="Barlow"/>
              </a:rPr>
              <a:t>exercise followed by a </a:t>
            </a:r>
            <a:r>
              <a:rPr lang="en-GB" sz="3200" b="1" dirty="0">
                <a:solidFill>
                  <a:srgbClr val="1D515E"/>
                </a:solidFill>
                <a:latin typeface="Twinkl Cursive Looped" panose="02000000000000000000" pitchFamily="2" charset="0"/>
                <a:ea typeface="Barlow"/>
                <a:cs typeface="Barlow"/>
                <a:sym typeface="Barlow"/>
              </a:rPr>
              <a:t>25-minute test.</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English section will involve a </a:t>
            </a:r>
            <a:r>
              <a:rPr lang="en-GB" sz="3200" b="1" dirty="0">
                <a:solidFill>
                  <a:srgbClr val="1D515E"/>
                </a:solidFill>
                <a:latin typeface="Twinkl Cursive Looped" panose="02000000000000000000" pitchFamily="2" charset="0"/>
                <a:ea typeface="Barlow"/>
                <a:cs typeface="Barlow"/>
                <a:sym typeface="Barlow"/>
              </a:rPr>
              <a:t>comprehension exercise </a:t>
            </a:r>
            <a:r>
              <a:rPr lang="en-GB" sz="3200" dirty="0">
                <a:solidFill>
                  <a:srgbClr val="1D515E"/>
                </a:solidFill>
                <a:latin typeface="Twinkl Cursive Looped" panose="02000000000000000000" pitchFamily="2" charset="0"/>
                <a:ea typeface="Barlow"/>
                <a:cs typeface="Barlow"/>
                <a:sym typeface="Barlow"/>
              </a:rPr>
              <a:t>as well as some additional questions designed to test </a:t>
            </a:r>
            <a:r>
              <a:rPr lang="en-GB" sz="3200" b="1" dirty="0">
                <a:solidFill>
                  <a:srgbClr val="1D515E"/>
                </a:solidFill>
                <a:latin typeface="Twinkl Cursive Looped" panose="02000000000000000000" pitchFamily="2" charset="0"/>
                <a:ea typeface="Barlow"/>
                <a:cs typeface="Barlow"/>
                <a:sym typeface="Barlow"/>
              </a:rPr>
              <a:t>literacy skills</a:t>
            </a:r>
            <a:r>
              <a:rPr lang="en-GB" sz="3200" dirty="0">
                <a:solidFill>
                  <a:srgbClr val="1D515E"/>
                </a:solidFill>
                <a:latin typeface="Twinkl Cursive Looped" panose="02000000000000000000" pitchFamily="2" charset="0"/>
                <a:ea typeface="Barlow"/>
                <a:cs typeface="Barlow"/>
                <a:sym typeface="Barlow"/>
              </a:rPr>
              <a:t>.</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Each paper is marked based on the number of questions correct and this</a:t>
            </a:r>
          </a:p>
          <a:p>
            <a:r>
              <a:rPr lang="en-GB" sz="3200" dirty="0">
                <a:solidFill>
                  <a:srgbClr val="1D515E"/>
                </a:solidFill>
                <a:latin typeface="Twinkl Cursive Looped" panose="02000000000000000000" pitchFamily="2" charset="0"/>
                <a:ea typeface="Barlow"/>
                <a:cs typeface="Barlow"/>
                <a:sym typeface="Barlow"/>
              </a:rPr>
              <a:t>provides a ‘</a:t>
            </a:r>
            <a:r>
              <a:rPr lang="en-GB" sz="3200" b="1" dirty="0">
                <a:solidFill>
                  <a:srgbClr val="1D515E"/>
                </a:solidFill>
                <a:latin typeface="Twinkl Cursive Looped" panose="02000000000000000000" pitchFamily="2" charset="0"/>
                <a:ea typeface="Barlow"/>
                <a:cs typeface="Barlow"/>
                <a:sym typeface="Barlow"/>
              </a:rPr>
              <a:t>raw score</a:t>
            </a:r>
            <a:r>
              <a:rPr lang="en-GB" sz="3200" dirty="0">
                <a:solidFill>
                  <a:srgbClr val="1D515E"/>
                </a:solidFill>
                <a:latin typeface="Twinkl Cursive Looped" panose="02000000000000000000" pitchFamily="2" charset="0"/>
                <a:ea typeface="Barlow"/>
                <a:cs typeface="Barlow"/>
                <a:sym typeface="Barlow"/>
              </a:rPr>
              <a:t>’. These raw scores are then </a:t>
            </a:r>
            <a:r>
              <a:rPr lang="en-GB" sz="3200" b="1" dirty="0">
                <a:solidFill>
                  <a:srgbClr val="1D515E"/>
                </a:solidFill>
                <a:latin typeface="Twinkl Cursive Looped" panose="02000000000000000000" pitchFamily="2" charset="0"/>
                <a:ea typeface="Barlow"/>
                <a:cs typeface="Barlow"/>
                <a:sym typeface="Barlow"/>
              </a:rPr>
              <a:t>standardised</a:t>
            </a:r>
            <a:r>
              <a:rPr lang="en-GB" sz="3200" dirty="0">
                <a:solidFill>
                  <a:srgbClr val="1D515E"/>
                </a:solidFill>
                <a:latin typeface="Twinkl Cursive Looped" panose="02000000000000000000" pitchFamily="2" charset="0"/>
                <a:ea typeface="Barlow"/>
                <a:cs typeface="Barlow"/>
                <a:sym typeface="Barlow"/>
              </a:rPr>
              <a:t>. This means that the scores are weighted to reflect the child’s age at the time of taking the test.</a:t>
            </a: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Tree>
    <p:extLst>
      <p:ext uri="{BB962C8B-B14F-4D97-AF65-F5344CB8AC3E}">
        <p14:creationId xmlns:p14="http://schemas.microsoft.com/office/powerpoint/2010/main" val="996041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Examples of maths questions</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2" name="object 2">
            <a:extLst>
              <a:ext uri="{FF2B5EF4-FFF2-40B4-BE49-F238E27FC236}">
                <a16:creationId xmlns:a16="http://schemas.microsoft.com/office/drawing/2014/main" id="{7045E6D0-AA39-831B-C603-BFD871E65128}"/>
              </a:ext>
            </a:extLst>
          </p:cNvPr>
          <p:cNvGrpSpPr/>
          <p:nvPr/>
        </p:nvGrpSpPr>
        <p:grpSpPr>
          <a:xfrm>
            <a:off x="3084993" y="2408352"/>
            <a:ext cx="13239321" cy="5425270"/>
            <a:chOff x="1990344" y="2603500"/>
            <a:chExt cx="8957309" cy="3416300"/>
          </a:xfrm>
        </p:grpSpPr>
        <p:pic>
          <p:nvPicPr>
            <p:cNvPr id="13" name="object 3">
              <a:extLst>
                <a:ext uri="{FF2B5EF4-FFF2-40B4-BE49-F238E27FC236}">
                  <a16:creationId xmlns:a16="http://schemas.microsoft.com/office/drawing/2014/main" id="{77C1C545-EB77-11B7-638E-C2F33F5CDDC1}"/>
                </a:ext>
              </a:extLst>
            </p:cNvPr>
            <p:cNvPicPr/>
            <p:nvPr/>
          </p:nvPicPr>
          <p:blipFill>
            <a:blip r:embed="rId8" cstate="print"/>
            <a:stretch>
              <a:fillRect/>
            </a:stretch>
          </p:blipFill>
          <p:spPr>
            <a:xfrm>
              <a:off x="1990344" y="2603500"/>
              <a:ext cx="3155060" cy="3416300"/>
            </a:xfrm>
            <a:prstGeom prst="rect">
              <a:avLst/>
            </a:prstGeom>
          </p:spPr>
        </p:pic>
        <p:pic>
          <p:nvPicPr>
            <p:cNvPr id="14" name="object 4">
              <a:extLst>
                <a:ext uri="{FF2B5EF4-FFF2-40B4-BE49-F238E27FC236}">
                  <a16:creationId xmlns:a16="http://schemas.microsoft.com/office/drawing/2014/main" id="{7FD163F9-861F-BB96-B817-8EB269414E21}"/>
                </a:ext>
              </a:extLst>
            </p:cNvPr>
            <p:cNvPicPr/>
            <p:nvPr/>
          </p:nvPicPr>
          <p:blipFill>
            <a:blip r:embed="rId9" cstate="print"/>
            <a:stretch>
              <a:fillRect/>
            </a:stretch>
          </p:blipFill>
          <p:spPr>
            <a:xfrm>
              <a:off x="6294120" y="3165220"/>
              <a:ext cx="4653533" cy="2292857"/>
            </a:xfrm>
            <a:prstGeom prst="rect">
              <a:avLst/>
            </a:prstGeom>
          </p:spPr>
        </p:pic>
      </p:grpSp>
    </p:spTree>
    <p:extLst>
      <p:ext uri="{BB962C8B-B14F-4D97-AF65-F5344CB8AC3E}">
        <p14:creationId xmlns:p14="http://schemas.microsoft.com/office/powerpoint/2010/main" val="3287857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Examples of English questions</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2" name="object 2">
            <a:extLst>
              <a:ext uri="{FF2B5EF4-FFF2-40B4-BE49-F238E27FC236}">
                <a16:creationId xmlns:a16="http://schemas.microsoft.com/office/drawing/2014/main" id="{B106F3FC-45FD-2E9E-1063-47AF3BAD0F27}"/>
              </a:ext>
            </a:extLst>
          </p:cNvPr>
          <p:cNvGrpSpPr/>
          <p:nvPr/>
        </p:nvGrpSpPr>
        <p:grpSpPr>
          <a:xfrm>
            <a:off x="2590800" y="2324100"/>
            <a:ext cx="13313758" cy="6324600"/>
            <a:chOff x="1306702" y="2574670"/>
            <a:chExt cx="9737089" cy="3862642"/>
          </a:xfrm>
        </p:grpSpPr>
        <p:pic>
          <p:nvPicPr>
            <p:cNvPr id="15" name="object 3">
              <a:extLst>
                <a:ext uri="{FF2B5EF4-FFF2-40B4-BE49-F238E27FC236}">
                  <a16:creationId xmlns:a16="http://schemas.microsoft.com/office/drawing/2014/main" id="{E9F51680-3CC3-DD4D-F40D-78B13F98BECF}"/>
                </a:ext>
              </a:extLst>
            </p:cNvPr>
            <p:cNvPicPr/>
            <p:nvPr/>
          </p:nvPicPr>
          <p:blipFill>
            <a:blip r:embed="rId8" cstate="print"/>
            <a:stretch>
              <a:fillRect/>
            </a:stretch>
          </p:blipFill>
          <p:spPr>
            <a:xfrm>
              <a:off x="1306702" y="2603500"/>
              <a:ext cx="4522470" cy="3416300"/>
            </a:xfrm>
            <a:prstGeom prst="rect">
              <a:avLst/>
            </a:prstGeom>
          </p:spPr>
        </p:pic>
        <p:pic>
          <p:nvPicPr>
            <p:cNvPr id="16" name="object 4">
              <a:extLst>
                <a:ext uri="{FF2B5EF4-FFF2-40B4-BE49-F238E27FC236}">
                  <a16:creationId xmlns:a16="http://schemas.microsoft.com/office/drawing/2014/main" id="{0BC8AB87-7050-E2EC-9A20-8798EC29A14F}"/>
                </a:ext>
              </a:extLst>
            </p:cNvPr>
            <p:cNvPicPr/>
            <p:nvPr/>
          </p:nvPicPr>
          <p:blipFill>
            <a:blip r:embed="rId9" cstate="print"/>
            <a:stretch>
              <a:fillRect/>
            </a:stretch>
          </p:blipFill>
          <p:spPr>
            <a:xfrm>
              <a:off x="6219316" y="2574670"/>
              <a:ext cx="4824348" cy="1700402"/>
            </a:xfrm>
            <a:prstGeom prst="rect">
              <a:avLst/>
            </a:prstGeom>
          </p:spPr>
        </p:pic>
        <p:pic>
          <p:nvPicPr>
            <p:cNvPr id="17" name="object 5">
              <a:extLst>
                <a:ext uri="{FF2B5EF4-FFF2-40B4-BE49-F238E27FC236}">
                  <a16:creationId xmlns:a16="http://schemas.microsoft.com/office/drawing/2014/main" id="{FA3B7FA0-FCCA-7621-0293-F3B74FD4AEF3}"/>
                </a:ext>
              </a:extLst>
            </p:cNvPr>
            <p:cNvPicPr/>
            <p:nvPr/>
          </p:nvPicPr>
          <p:blipFill>
            <a:blip r:embed="rId10" cstate="print"/>
            <a:stretch>
              <a:fillRect/>
            </a:stretch>
          </p:blipFill>
          <p:spPr>
            <a:xfrm>
              <a:off x="6109842" y="4275137"/>
              <a:ext cx="4933949" cy="2162175"/>
            </a:xfrm>
            <a:prstGeom prst="rect">
              <a:avLst/>
            </a:prstGeom>
          </p:spPr>
        </p:pic>
      </p:gr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Tree>
    <p:extLst>
      <p:ext uri="{BB962C8B-B14F-4D97-AF65-F5344CB8AC3E}">
        <p14:creationId xmlns:p14="http://schemas.microsoft.com/office/powerpoint/2010/main" val="2591045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459642" y="508410"/>
            <a:ext cx="13792200" cy="1410322"/>
          </a:xfrm>
          <a:prstGeom prst="rect">
            <a:avLst/>
          </a:prstGeom>
        </p:spPr>
        <p:txBody>
          <a:bodyPr wrap="square" lIns="0" tIns="0" rIns="0" bIns="0" rtlCol="0" anchor="t">
            <a:spAutoFit/>
          </a:bodyPr>
          <a:lstStyle/>
          <a:p>
            <a:pPr algn="ctr">
              <a:lnSpc>
                <a:spcPts val="11887"/>
              </a:lnSpc>
            </a:pPr>
            <a:r>
              <a:rPr lang="en-GB" sz="6600" u="sng" dirty="0">
                <a:solidFill>
                  <a:srgbClr val="1D515E"/>
                </a:solidFill>
                <a:latin typeface="Twinkl Cursive Looped" panose="02000000000000000000" pitchFamily="2" charset="0"/>
                <a:ea typeface="Ballpoint"/>
                <a:cs typeface="Ballpoint"/>
                <a:sym typeface="Ballpoint"/>
              </a:rPr>
              <a:t>Reasoning Tests</a:t>
            </a:r>
            <a:endParaRPr lang="en-US" sz="66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1233D4BE-D787-6F24-9DEA-8380A14593EE}"/>
              </a:ext>
            </a:extLst>
          </p:cNvPr>
          <p:cNvSpPr txBox="1"/>
          <p:nvPr/>
        </p:nvSpPr>
        <p:spPr>
          <a:xfrm>
            <a:off x="2289254" y="1982842"/>
            <a:ext cx="14696419" cy="6401753"/>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The second test will be a </a:t>
            </a:r>
            <a:r>
              <a:rPr lang="en-GB" sz="3200" b="1" dirty="0">
                <a:solidFill>
                  <a:srgbClr val="1D515E"/>
                </a:solidFill>
                <a:latin typeface="Twinkl Cursive Looped" panose="02000000000000000000" pitchFamily="2" charset="0"/>
                <a:ea typeface="Barlow"/>
                <a:cs typeface="Barlow"/>
                <a:sym typeface="Barlow"/>
              </a:rPr>
              <a:t>reasoning paper</a:t>
            </a:r>
            <a:r>
              <a:rPr lang="en-GB" sz="3200" dirty="0">
                <a:solidFill>
                  <a:srgbClr val="1D515E"/>
                </a:solidFill>
                <a:latin typeface="Twinkl Cursive Looped" panose="02000000000000000000" pitchFamily="2" charset="0"/>
                <a:ea typeface="Barlow"/>
                <a:cs typeface="Barlow"/>
                <a:sym typeface="Barlow"/>
              </a:rPr>
              <a:t>.</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It will take about </a:t>
            </a:r>
            <a:r>
              <a:rPr lang="en-GB" sz="3200" b="1" dirty="0">
                <a:solidFill>
                  <a:srgbClr val="1D515E"/>
                </a:solidFill>
                <a:latin typeface="Twinkl Cursive Looped" panose="02000000000000000000" pitchFamily="2" charset="0"/>
                <a:ea typeface="Barlow"/>
                <a:cs typeface="Barlow"/>
                <a:sym typeface="Barlow"/>
              </a:rPr>
              <a:t>1 hour</a:t>
            </a:r>
            <a:r>
              <a:rPr lang="en-GB" sz="3200" dirty="0">
                <a:solidFill>
                  <a:srgbClr val="1D515E"/>
                </a:solidFill>
                <a:latin typeface="Twinkl Cursive Looped" panose="02000000000000000000" pitchFamily="2" charset="0"/>
                <a:ea typeface="Barlow"/>
                <a:cs typeface="Barlow"/>
                <a:sym typeface="Barlow"/>
              </a:rPr>
              <a:t>, including the practice sections and questions.</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It will contain a </a:t>
            </a:r>
            <a:r>
              <a:rPr lang="en-GB" sz="3200" b="1" dirty="0">
                <a:solidFill>
                  <a:srgbClr val="1D515E"/>
                </a:solidFill>
                <a:latin typeface="Twinkl Cursive Looped" panose="02000000000000000000" pitchFamily="2" charset="0"/>
                <a:ea typeface="Barlow"/>
                <a:cs typeface="Barlow"/>
                <a:sym typeface="Barlow"/>
              </a:rPr>
              <a:t>verbal reasoning</a:t>
            </a:r>
            <a:r>
              <a:rPr lang="en-GB" sz="3200" dirty="0">
                <a:solidFill>
                  <a:srgbClr val="1D515E"/>
                </a:solidFill>
                <a:latin typeface="Twinkl Cursive Looped" panose="02000000000000000000" pitchFamily="2" charset="0"/>
                <a:ea typeface="Barlow"/>
                <a:cs typeface="Barlow"/>
                <a:sym typeface="Barlow"/>
              </a:rPr>
              <a:t> section and a </a:t>
            </a:r>
            <a:r>
              <a:rPr lang="en-GB" sz="3200" b="1" dirty="0">
                <a:solidFill>
                  <a:srgbClr val="1D515E"/>
                </a:solidFill>
                <a:latin typeface="Twinkl Cursive Looped" panose="02000000000000000000" pitchFamily="2" charset="0"/>
                <a:ea typeface="Barlow"/>
                <a:cs typeface="Barlow"/>
                <a:sym typeface="Barlow"/>
              </a:rPr>
              <a:t>non-verbal reasoning</a:t>
            </a:r>
          </a:p>
          <a:p>
            <a:r>
              <a:rPr lang="en-GB" sz="3200" dirty="0">
                <a:solidFill>
                  <a:srgbClr val="1D515E"/>
                </a:solidFill>
                <a:latin typeface="Twinkl Cursive Looped" panose="02000000000000000000" pitchFamily="2" charset="0"/>
                <a:ea typeface="Barlow"/>
                <a:cs typeface="Barlow"/>
                <a:sym typeface="Barlow"/>
              </a:rPr>
              <a:t>section of roughly the same length.</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non-verbal reasoning will be split into short sections, administered and timed individually.</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Again, each paper is marked based on the number of questions correct and this</a:t>
            </a:r>
          </a:p>
          <a:p>
            <a:r>
              <a:rPr lang="en-GB" sz="3200" dirty="0">
                <a:solidFill>
                  <a:srgbClr val="1D515E"/>
                </a:solidFill>
                <a:latin typeface="Twinkl Cursive Looped" panose="02000000000000000000" pitchFamily="2" charset="0"/>
                <a:ea typeface="Barlow"/>
                <a:cs typeface="Barlow"/>
                <a:sym typeface="Barlow"/>
              </a:rPr>
              <a:t>provides a ‘raw score’. The raw scores are then standardised. This means that the scores are weighted to reflect the child’s age at the time of taking the test.</a:t>
            </a:r>
          </a:p>
        </p:txBody>
      </p:sp>
    </p:spTree>
    <p:extLst>
      <p:ext uri="{BB962C8B-B14F-4D97-AF65-F5344CB8AC3E}">
        <p14:creationId xmlns:p14="http://schemas.microsoft.com/office/powerpoint/2010/main" val="3558850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518259" y="870988"/>
            <a:ext cx="13792200" cy="1366015"/>
          </a:xfrm>
          <a:prstGeom prst="rect">
            <a:avLst/>
          </a:prstGeom>
        </p:spPr>
        <p:txBody>
          <a:bodyPr wrap="square" lIns="0" tIns="0" rIns="0" bIns="0" rtlCol="0" anchor="t">
            <a:spAutoFit/>
          </a:bodyPr>
          <a:lstStyle/>
          <a:p>
            <a:pPr algn="ctr">
              <a:lnSpc>
                <a:spcPts val="11887"/>
              </a:lnSpc>
            </a:pPr>
            <a:r>
              <a:rPr lang="en-GB" sz="6000" u="sng" dirty="0">
                <a:solidFill>
                  <a:srgbClr val="1D515E"/>
                </a:solidFill>
                <a:latin typeface="Twinkl Cursive Looped" panose="02000000000000000000" pitchFamily="2" charset="0"/>
                <a:ea typeface="Ballpoint"/>
                <a:cs typeface="Ballpoint"/>
                <a:sym typeface="Ballpoint"/>
              </a:rPr>
              <a:t>Examples of verbal reasoning questions</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 name="object 3">
            <a:extLst>
              <a:ext uri="{FF2B5EF4-FFF2-40B4-BE49-F238E27FC236}">
                <a16:creationId xmlns:a16="http://schemas.microsoft.com/office/drawing/2014/main" id="{77B8158F-5F7C-D272-F5C3-07D501B1BCB0}"/>
              </a:ext>
            </a:extLst>
          </p:cNvPr>
          <p:cNvGrpSpPr/>
          <p:nvPr/>
        </p:nvGrpSpPr>
        <p:grpSpPr>
          <a:xfrm>
            <a:off x="2518259" y="3159276"/>
            <a:ext cx="14465300" cy="4527812"/>
            <a:chOff x="1155700" y="2947289"/>
            <a:chExt cx="10663301" cy="3051797"/>
          </a:xfrm>
        </p:grpSpPr>
        <p:pic>
          <p:nvPicPr>
            <p:cNvPr id="13" name="object 4">
              <a:extLst>
                <a:ext uri="{FF2B5EF4-FFF2-40B4-BE49-F238E27FC236}">
                  <a16:creationId xmlns:a16="http://schemas.microsoft.com/office/drawing/2014/main" id="{54CAC281-3CD7-EB20-6874-16FC4286D481}"/>
                </a:ext>
              </a:extLst>
            </p:cNvPr>
            <p:cNvPicPr/>
            <p:nvPr/>
          </p:nvPicPr>
          <p:blipFill>
            <a:blip r:embed="rId8" cstate="print"/>
            <a:stretch>
              <a:fillRect/>
            </a:stretch>
          </p:blipFill>
          <p:spPr>
            <a:xfrm>
              <a:off x="1155700" y="3049651"/>
              <a:ext cx="4824349" cy="2523998"/>
            </a:xfrm>
            <a:prstGeom prst="rect">
              <a:avLst/>
            </a:prstGeom>
          </p:spPr>
        </p:pic>
        <p:pic>
          <p:nvPicPr>
            <p:cNvPr id="14" name="object 5">
              <a:extLst>
                <a:ext uri="{FF2B5EF4-FFF2-40B4-BE49-F238E27FC236}">
                  <a16:creationId xmlns:a16="http://schemas.microsoft.com/office/drawing/2014/main" id="{0438B065-87D3-207D-52EA-77347CF9E7F2}"/>
                </a:ext>
              </a:extLst>
            </p:cNvPr>
            <p:cNvPicPr/>
            <p:nvPr/>
          </p:nvPicPr>
          <p:blipFill>
            <a:blip r:embed="rId9" cstate="print"/>
            <a:stretch>
              <a:fillRect/>
            </a:stretch>
          </p:blipFill>
          <p:spPr>
            <a:xfrm>
              <a:off x="6208776" y="2947289"/>
              <a:ext cx="4824349" cy="1537970"/>
            </a:xfrm>
            <a:prstGeom prst="rect">
              <a:avLst/>
            </a:prstGeom>
          </p:spPr>
        </p:pic>
        <p:pic>
          <p:nvPicPr>
            <p:cNvPr id="15" name="object 6">
              <a:extLst>
                <a:ext uri="{FF2B5EF4-FFF2-40B4-BE49-F238E27FC236}">
                  <a16:creationId xmlns:a16="http://schemas.microsoft.com/office/drawing/2014/main" id="{38C4B278-07AE-3F12-A849-0717D234D15D}"/>
                </a:ext>
              </a:extLst>
            </p:cNvPr>
            <p:cNvPicPr/>
            <p:nvPr/>
          </p:nvPicPr>
          <p:blipFill>
            <a:blip r:embed="rId10" cstate="print"/>
            <a:stretch>
              <a:fillRect/>
            </a:stretch>
          </p:blipFill>
          <p:spPr>
            <a:xfrm>
              <a:off x="6208776" y="4598911"/>
              <a:ext cx="5610225" cy="1400175"/>
            </a:xfrm>
            <a:prstGeom prst="rect">
              <a:avLst/>
            </a:prstGeom>
          </p:spPr>
        </p:pic>
      </p:grpSp>
    </p:spTree>
    <p:extLst>
      <p:ext uri="{BB962C8B-B14F-4D97-AF65-F5344CB8AC3E}">
        <p14:creationId xmlns:p14="http://schemas.microsoft.com/office/powerpoint/2010/main" val="4257406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518259" y="870988"/>
            <a:ext cx="13792200" cy="1366015"/>
          </a:xfrm>
          <a:prstGeom prst="rect">
            <a:avLst/>
          </a:prstGeom>
        </p:spPr>
        <p:txBody>
          <a:bodyPr wrap="square" lIns="0" tIns="0" rIns="0" bIns="0" rtlCol="0" anchor="t">
            <a:spAutoFit/>
          </a:bodyPr>
          <a:lstStyle/>
          <a:p>
            <a:pPr algn="ctr">
              <a:lnSpc>
                <a:spcPts val="11887"/>
              </a:lnSpc>
            </a:pPr>
            <a:r>
              <a:rPr lang="en-GB" sz="6000" u="sng" dirty="0">
                <a:solidFill>
                  <a:srgbClr val="1D515E"/>
                </a:solidFill>
                <a:latin typeface="Twinkl Cursive Looped" panose="02000000000000000000" pitchFamily="2" charset="0"/>
                <a:ea typeface="Ballpoint"/>
                <a:cs typeface="Ballpoint"/>
                <a:sym typeface="Ballpoint"/>
              </a:rPr>
              <a:t>Examples of spatial reasoning questions</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12" name="object 3">
            <a:extLst>
              <a:ext uri="{FF2B5EF4-FFF2-40B4-BE49-F238E27FC236}">
                <a16:creationId xmlns:a16="http://schemas.microsoft.com/office/drawing/2014/main" id="{720F03FA-773B-59C8-1F88-9E7BF6D915CB}"/>
              </a:ext>
            </a:extLst>
          </p:cNvPr>
          <p:cNvGrpSpPr/>
          <p:nvPr/>
        </p:nvGrpSpPr>
        <p:grpSpPr>
          <a:xfrm>
            <a:off x="2551528" y="2747929"/>
            <a:ext cx="13915193" cy="5600700"/>
            <a:chOff x="1184440" y="2603500"/>
            <a:chExt cx="9848685" cy="3416300"/>
          </a:xfrm>
        </p:grpSpPr>
        <p:pic>
          <p:nvPicPr>
            <p:cNvPr id="16" name="object 4">
              <a:extLst>
                <a:ext uri="{FF2B5EF4-FFF2-40B4-BE49-F238E27FC236}">
                  <a16:creationId xmlns:a16="http://schemas.microsoft.com/office/drawing/2014/main" id="{8269C90E-44C1-3B44-89D8-4AC23E8AD954}"/>
                </a:ext>
              </a:extLst>
            </p:cNvPr>
            <p:cNvPicPr/>
            <p:nvPr/>
          </p:nvPicPr>
          <p:blipFill>
            <a:blip r:embed="rId8" cstate="print"/>
            <a:stretch>
              <a:fillRect/>
            </a:stretch>
          </p:blipFill>
          <p:spPr>
            <a:xfrm>
              <a:off x="1184440" y="2603500"/>
              <a:ext cx="4766945" cy="3416300"/>
            </a:xfrm>
            <a:prstGeom prst="rect">
              <a:avLst/>
            </a:prstGeom>
          </p:spPr>
        </p:pic>
        <p:pic>
          <p:nvPicPr>
            <p:cNvPr id="17" name="object 5">
              <a:extLst>
                <a:ext uri="{FF2B5EF4-FFF2-40B4-BE49-F238E27FC236}">
                  <a16:creationId xmlns:a16="http://schemas.microsoft.com/office/drawing/2014/main" id="{820C17E1-515B-54FB-4340-B60C13DF1FC7}"/>
                </a:ext>
              </a:extLst>
            </p:cNvPr>
            <p:cNvPicPr/>
            <p:nvPr/>
          </p:nvPicPr>
          <p:blipFill>
            <a:blip r:embed="rId9" cstate="print"/>
            <a:stretch>
              <a:fillRect/>
            </a:stretch>
          </p:blipFill>
          <p:spPr>
            <a:xfrm>
              <a:off x="6208776" y="3574414"/>
              <a:ext cx="4824349" cy="1474343"/>
            </a:xfrm>
            <a:prstGeom prst="rect">
              <a:avLst/>
            </a:prstGeom>
          </p:spPr>
        </p:pic>
      </p:grpSp>
    </p:spTree>
    <p:extLst>
      <p:ext uri="{BB962C8B-B14F-4D97-AF65-F5344CB8AC3E}">
        <p14:creationId xmlns:p14="http://schemas.microsoft.com/office/powerpoint/2010/main" val="28654455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518259" y="870988"/>
            <a:ext cx="13792200" cy="1846659"/>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Examples of non-verbal reasoning questions</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 name="object 4">
            <a:extLst>
              <a:ext uri="{FF2B5EF4-FFF2-40B4-BE49-F238E27FC236}">
                <a16:creationId xmlns:a16="http://schemas.microsoft.com/office/drawing/2014/main" id="{8B529A89-B855-6505-7A6A-54DFEF778830}"/>
              </a:ext>
            </a:extLst>
          </p:cNvPr>
          <p:cNvGrpSpPr/>
          <p:nvPr/>
        </p:nvGrpSpPr>
        <p:grpSpPr>
          <a:xfrm>
            <a:off x="2302359" y="3305642"/>
            <a:ext cx="14008100" cy="4804714"/>
            <a:chOff x="1155700" y="2789859"/>
            <a:chExt cx="9877425" cy="3043555"/>
          </a:xfrm>
        </p:grpSpPr>
        <p:pic>
          <p:nvPicPr>
            <p:cNvPr id="13" name="object 5">
              <a:extLst>
                <a:ext uri="{FF2B5EF4-FFF2-40B4-BE49-F238E27FC236}">
                  <a16:creationId xmlns:a16="http://schemas.microsoft.com/office/drawing/2014/main" id="{F9F34AA1-3FC6-D413-8531-C56411648513}"/>
                </a:ext>
              </a:extLst>
            </p:cNvPr>
            <p:cNvPicPr/>
            <p:nvPr/>
          </p:nvPicPr>
          <p:blipFill>
            <a:blip r:embed="rId8" cstate="print"/>
            <a:stretch>
              <a:fillRect/>
            </a:stretch>
          </p:blipFill>
          <p:spPr>
            <a:xfrm>
              <a:off x="1155700" y="2789859"/>
              <a:ext cx="4824349" cy="3043555"/>
            </a:xfrm>
            <a:prstGeom prst="rect">
              <a:avLst/>
            </a:prstGeom>
          </p:spPr>
        </p:pic>
        <p:pic>
          <p:nvPicPr>
            <p:cNvPr id="14" name="object 6">
              <a:extLst>
                <a:ext uri="{FF2B5EF4-FFF2-40B4-BE49-F238E27FC236}">
                  <a16:creationId xmlns:a16="http://schemas.microsoft.com/office/drawing/2014/main" id="{72D51C9B-257C-3977-E11F-E1EDDED38312}"/>
                </a:ext>
              </a:extLst>
            </p:cNvPr>
            <p:cNvPicPr/>
            <p:nvPr/>
          </p:nvPicPr>
          <p:blipFill>
            <a:blip r:embed="rId9" cstate="print"/>
            <a:stretch>
              <a:fillRect/>
            </a:stretch>
          </p:blipFill>
          <p:spPr>
            <a:xfrm>
              <a:off x="6208776" y="3676268"/>
              <a:ext cx="4824349" cy="1270762"/>
            </a:xfrm>
            <a:prstGeom prst="rect">
              <a:avLst/>
            </a:prstGeom>
          </p:spPr>
        </p:pic>
      </p:grpSp>
    </p:spTree>
    <p:extLst>
      <p:ext uri="{BB962C8B-B14F-4D97-AF65-F5344CB8AC3E}">
        <p14:creationId xmlns:p14="http://schemas.microsoft.com/office/powerpoint/2010/main" val="2505541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Writing Task</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2A86D70E-EED9-42B4-D6CB-48AB659D2A49}"/>
              </a:ext>
            </a:extLst>
          </p:cNvPr>
          <p:cNvSpPr txBox="1"/>
          <p:nvPr/>
        </p:nvSpPr>
        <p:spPr>
          <a:xfrm>
            <a:off x="1795790" y="2164019"/>
            <a:ext cx="14696419" cy="4431983"/>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There will also be a </a:t>
            </a:r>
            <a:r>
              <a:rPr lang="en-GB" sz="3200" b="1" dirty="0">
                <a:solidFill>
                  <a:srgbClr val="1D515E"/>
                </a:solidFill>
                <a:latin typeface="Twinkl Cursive Looped" panose="02000000000000000000" pitchFamily="2" charset="0"/>
                <a:ea typeface="Barlow"/>
                <a:cs typeface="Barlow"/>
                <a:sym typeface="Barlow"/>
              </a:rPr>
              <a:t>writing exercise </a:t>
            </a:r>
            <a:r>
              <a:rPr lang="en-GB" sz="3200" dirty="0">
                <a:solidFill>
                  <a:srgbClr val="1D515E"/>
                </a:solidFill>
                <a:latin typeface="Twinkl Cursive Looped" panose="02000000000000000000" pitchFamily="2" charset="0"/>
                <a:ea typeface="Barlow"/>
                <a:cs typeface="Barlow"/>
                <a:sym typeface="Barlow"/>
              </a:rPr>
              <a:t>which will not be marked but may be used by a local headteacher panel as part of the headteacher assessment stage of the process.</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40 minutes will be allowed for the writing task, including 10 minutes planning time.</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quality of a child’s writing is viewed as a key factor when</a:t>
            </a:r>
          </a:p>
          <a:p>
            <a:r>
              <a:rPr lang="en-GB" sz="3200" dirty="0">
                <a:solidFill>
                  <a:srgbClr val="1D515E"/>
                </a:solidFill>
                <a:latin typeface="Twinkl Cursive Looped" panose="02000000000000000000" pitchFamily="2" charset="0"/>
                <a:ea typeface="Barlow"/>
                <a:cs typeface="Barlow"/>
                <a:sym typeface="Barlow"/>
              </a:rPr>
              <a:t>Headteacher panels assess a child’s suitability for a grammar placement.</a:t>
            </a:r>
          </a:p>
        </p:txBody>
      </p:sp>
    </p:spTree>
    <p:extLst>
      <p:ext uri="{BB962C8B-B14F-4D97-AF65-F5344CB8AC3E}">
        <p14:creationId xmlns:p14="http://schemas.microsoft.com/office/powerpoint/2010/main" val="32775590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Headteacher Appeal Process</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2A86D70E-EED9-42B4-D6CB-48AB659D2A49}"/>
              </a:ext>
            </a:extLst>
          </p:cNvPr>
          <p:cNvSpPr txBox="1"/>
          <p:nvPr/>
        </p:nvSpPr>
        <p:spPr>
          <a:xfrm>
            <a:off x="1795790" y="2164019"/>
            <a:ext cx="14696419" cy="3939540"/>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If a child does not meet the threshold in the Kent Test, there is still the</a:t>
            </a:r>
          </a:p>
          <a:p>
            <a:r>
              <a:rPr lang="en-GB" sz="3200" dirty="0">
                <a:solidFill>
                  <a:srgbClr val="1D515E"/>
                </a:solidFill>
                <a:latin typeface="Twinkl Cursive Looped" panose="02000000000000000000" pitchFamily="2" charset="0"/>
                <a:ea typeface="Barlow"/>
                <a:cs typeface="Barlow"/>
                <a:sym typeface="Barlow"/>
              </a:rPr>
              <a:t>‘Headteacher Appeal’ process.</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school will only appeal for a place where we feel that there is</a:t>
            </a:r>
          </a:p>
          <a:p>
            <a:r>
              <a:rPr lang="en-GB" sz="3200" dirty="0">
                <a:solidFill>
                  <a:srgbClr val="1D515E"/>
                </a:solidFill>
                <a:latin typeface="Twinkl Cursive Looped" panose="02000000000000000000" pitchFamily="2" charset="0"/>
                <a:ea typeface="Barlow"/>
                <a:cs typeface="Barlow"/>
                <a:sym typeface="Barlow"/>
              </a:rPr>
              <a:t>sufficient evidence to support a grammar placement.</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The Headteacher Appeal process takes place prior to ‘results day’ and we are not allowed to let you know if we are appealing or not.</a:t>
            </a:r>
          </a:p>
        </p:txBody>
      </p:sp>
    </p:spTree>
    <p:extLst>
      <p:ext uri="{BB962C8B-B14F-4D97-AF65-F5344CB8AC3E}">
        <p14:creationId xmlns:p14="http://schemas.microsoft.com/office/powerpoint/2010/main" val="17969628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Results Day</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2A86D70E-EED9-42B4-D6CB-48AB659D2A49}"/>
              </a:ext>
            </a:extLst>
          </p:cNvPr>
          <p:cNvSpPr txBox="1"/>
          <p:nvPr/>
        </p:nvSpPr>
        <p:spPr>
          <a:xfrm>
            <a:off x="2254617" y="1514886"/>
            <a:ext cx="14696419" cy="7386638"/>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You will receive an email or a letter saying that your child has:</a:t>
            </a:r>
          </a:p>
          <a:p>
            <a:r>
              <a:rPr lang="en-GB" sz="3200" dirty="0">
                <a:solidFill>
                  <a:srgbClr val="1D515E"/>
                </a:solidFill>
                <a:latin typeface="Twinkl Cursive Looped" panose="02000000000000000000" pitchFamily="2" charset="0"/>
                <a:ea typeface="Barlow"/>
                <a:cs typeface="Barlow"/>
                <a:sym typeface="Barlow"/>
              </a:rPr>
              <a:t>Been assessed as suitable for a grammar school placement (G)</a:t>
            </a:r>
          </a:p>
          <a:p>
            <a:r>
              <a:rPr lang="en-GB" sz="3200" dirty="0">
                <a:solidFill>
                  <a:srgbClr val="1D515E"/>
                </a:solidFill>
                <a:latin typeface="Twinkl Cursive Looped" panose="02000000000000000000" pitchFamily="2" charset="0"/>
                <a:ea typeface="Barlow"/>
                <a:cs typeface="Barlow"/>
                <a:sym typeface="Barlow"/>
              </a:rPr>
              <a:t>Been assessed as suitable for a high school placement (H)</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Please do not ask us to give you your children’s results on Results Day, we can</a:t>
            </a:r>
          </a:p>
          <a:p>
            <a:r>
              <a:rPr lang="en-GB" sz="3200" dirty="0">
                <a:solidFill>
                  <a:srgbClr val="1D515E"/>
                </a:solidFill>
                <a:latin typeface="Twinkl Cursive Looped" panose="02000000000000000000" pitchFamily="2" charset="0"/>
                <a:ea typeface="Barlow"/>
                <a:cs typeface="Barlow"/>
                <a:sym typeface="Barlow"/>
              </a:rPr>
              <a:t>only discuss them the following day.</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If your child was not tested or was not assessed as suitable for a Kent grammar school, you can still apply for a Kent grammar school but your application will be turned down.</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You will then have the right to appeal to explain why you think grammar</a:t>
            </a:r>
          </a:p>
          <a:p>
            <a:r>
              <a:rPr lang="en-GB" sz="3200" dirty="0">
                <a:solidFill>
                  <a:srgbClr val="1D515E"/>
                </a:solidFill>
                <a:latin typeface="Twinkl Cursive Looped" panose="02000000000000000000" pitchFamily="2" charset="0"/>
                <a:ea typeface="Barlow"/>
                <a:cs typeface="Barlow"/>
                <a:sym typeface="Barlow"/>
              </a:rPr>
              <a:t>school is a suitable option for your child.</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This ‘Parental Appeal’ normally takes place in Term 5 (April/May)</a:t>
            </a:r>
          </a:p>
        </p:txBody>
      </p:sp>
    </p:spTree>
    <p:extLst>
      <p:ext uri="{BB962C8B-B14F-4D97-AF65-F5344CB8AC3E}">
        <p14:creationId xmlns:p14="http://schemas.microsoft.com/office/powerpoint/2010/main" val="42430419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What can you do?</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2" name="TextBox 11">
            <a:extLst>
              <a:ext uri="{FF2B5EF4-FFF2-40B4-BE49-F238E27FC236}">
                <a16:creationId xmlns:a16="http://schemas.microsoft.com/office/drawing/2014/main" id="{2A86D70E-EED9-42B4-D6CB-48AB659D2A49}"/>
              </a:ext>
            </a:extLst>
          </p:cNvPr>
          <p:cNvSpPr txBox="1"/>
          <p:nvPr/>
        </p:nvSpPr>
        <p:spPr>
          <a:xfrm>
            <a:off x="2362200" y="2203350"/>
            <a:ext cx="14696419" cy="4924425"/>
          </a:xfrm>
          <a:prstGeom prst="rect">
            <a:avLst/>
          </a:prstGeom>
        </p:spPr>
        <p:txBody>
          <a:bodyPr wrap="square" lIns="0" tIns="0" rIns="0" bIns="0" rtlCol="0" anchor="t">
            <a:spAutoFit/>
          </a:bodyPr>
          <a:lstStyle/>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Visit the secondary schools with your child. Secondary schools will be</a:t>
            </a:r>
          </a:p>
          <a:p>
            <a:r>
              <a:rPr lang="en-GB" sz="3200" dirty="0">
                <a:solidFill>
                  <a:srgbClr val="1D515E"/>
                </a:solidFill>
                <a:latin typeface="Twinkl Cursive Looped" panose="02000000000000000000" pitchFamily="2" charset="0"/>
                <a:ea typeface="Barlow"/>
                <a:cs typeface="Barlow"/>
                <a:sym typeface="Barlow"/>
              </a:rPr>
              <a:t>advertising their open days/evenings on their websites.</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Involve your child in the decision-making process.</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Try to avoid placing pressure on your children – children can feel that they</a:t>
            </a:r>
          </a:p>
          <a:p>
            <a:r>
              <a:rPr lang="en-GB" sz="3200" dirty="0">
                <a:solidFill>
                  <a:srgbClr val="1D515E"/>
                </a:solidFill>
                <a:latin typeface="Twinkl Cursive Looped" panose="02000000000000000000" pitchFamily="2" charset="0"/>
                <a:ea typeface="Barlow"/>
                <a:cs typeface="Barlow"/>
                <a:sym typeface="Barlow"/>
              </a:rPr>
              <a:t>have ‘failed’ if they do not reach the Kent Test threshold.</a:t>
            </a: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Remember that we are here to help.</a:t>
            </a:r>
          </a:p>
        </p:txBody>
      </p:sp>
    </p:spTree>
    <p:extLst>
      <p:ext uri="{BB962C8B-B14F-4D97-AF65-F5344CB8AC3E}">
        <p14:creationId xmlns:p14="http://schemas.microsoft.com/office/powerpoint/2010/main" val="3788713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Key Dates for secondary transition</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aphicFrame>
        <p:nvGraphicFramePr>
          <p:cNvPr id="13" name="object 3">
            <a:extLst>
              <a:ext uri="{FF2B5EF4-FFF2-40B4-BE49-F238E27FC236}">
                <a16:creationId xmlns:a16="http://schemas.microsoft.com/office/drawing/2014/main" id="{1E7A76FE-B130-5BC2-EE09-1011D2B66978}"/>
              </a:ext>
            </a:extLst>
          </p:cNvPr>
          <p:cNvGraphicFramePr>
            <a:graphicFrameLocks noGrp="1"/>
          </p:cNvGraphicFramePr>
          <p:nvPr>
            <p:extLst>
              <p:ext uri="{D42A27DB-BD31-4B8C-83A1-F6EECF244321}">
                <p14:modId xmlns:p14="http://schemas.microsoft.com/office/powerpoint/2010/main" val="534217520"/>
              </p:ext>
            </p:extLst>
          </p:nvPr>
        </p:nvGraphicFramePr>
        <p:xfrm>
          <a:off x="2615005" y="2064928"/>
          <a:ext cx="13397176" cy="6851647"/>
        </p:xfrm>
        <a:graphic>
          <a:graphicData uri="http://schemas.openxmlformats.org/drawingml/2006/table">
            <a:tbl>
              <a:tblPr firstRow="1" bandRow="1">
                <a:tableStyleId>{2D5ABB26-0587-4C30-8999-92F81FD0307C}</a:tableStyleId>
              </a:tblPr>
              <a:tblGrid>
                <a:gridCol w="4811409">
                  <a:extLst>
                    <a:ext uri="{9D8B030D-6E8A-4147-A177-3AD203B41FA5}">
                      <a16:colId xmlns:a16="http://schemas.microsoft.com/office/drawing/2014/main" val="20000"/>
                    </a:ext>
                  </a:extLst>
                </a:gridCol>
                <a:gridCol w="8585767">
                  <a:extLst>
                    <a:ext uri="{9D8B030D-6E8A-4147-A177-3AD203B41FA5}">
                      <a16:colId xmlns:a16="http://schemas.microsoft.com/office/drawing/2014/main" val="20001"/>
                    </a:ext>
                  </a:extLst>
                </a:gridCol>
              </a:tblGrid>
              <a:tr h="306705">
                <a:tc>
                  <a:txBody>
                    <a:bodyPr/>
                    <a:lstStyle/>
                    <a:p>
                      <a:pPr marL="91440">
                        <a:lnSpc>
                          <a:spcPct val="100000"/>
                        </a:lnSpc>
                        <a:spcBef>
                          <a:spcPts val="330"/>
                        </a:spcBef>
                      </a:pPr>
                      <a:r>
                        <a:rPr sz="3200" dirty="0">
                          <a:latin typeface="Twinkl Cursive Looped" panose="02000000000000000000" pitchFamily="2" charset="0"/>
                          <a:cs typeface="Verdana"/>
                        </a:rPr>
                        <a:t>Monday</a:t>
                      </a:r>
                      <a:r>
                        <a:rPr sz="3200" spc="-10" dirty="0">
                          <a:latin typeface="Twinkl Cursive Looped" panose="02000000000000000000" pitchFamily="2" charset="0"/>
                          <a:cs typeface="Verdana"/>
                        </a:rPr>
                        <a:t> </a:t>
                      </a:r>
                      <a:r>
                        <a:rPr sz="3200" spc="-125" dirty="0">
                          <a:latin typeface="Twinkl Cursive Looped" panose="02000000000000000000" pitchFamily="2" charset="0"/>
                          <a:cs typeface="Verdana"/>
                        </a:rPr>
                        <a:t>1st</a:t>
                      </a:r>
                      <a:r>
                        <a:rPr sz="3200" spc="30" dirty="0">
                          <a:latin typeface="Twinkl Cursive Looped" panose="02000000000000000000" pitchFamily="2" charset="0"/>
                          <a:cs typeface="Verdana"/>
                        </a:rPr>
                        <a:t> </a:t>
                      </a:r>
                      <a:r>
                        <a:rPr sz="3200" spc="-20" dirty="0">
                          <a:latin typeface="Twinkl Cursive Looped" panose="02000000000000000000" pitchFamily="2" charset="0"/>
                          <a:cs typeface="Verdana"/>
                        </a:rPr>
                        <a:t>June</a:t>
                      </a:r>
                      <a:endParaRPr sz="3200" dirty="0">
                        <a:latin typeface="Twinkl Cursive Looped" panose="02000000000000000000" pitchFamily="2" charset="0"/>
                        <a:cs typeface="Verdana"/>
                      </a:endParaRPr>
                    </a:p>
                  </a:txBody>
                  <a:tcPr marL="0" marR="0" marT="4191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0"/>
                        </a:spcBef>
                      </a:pPr>
                      <a:r>
                        <a:rPr sz="3200" spc="-25" dirty="0">
                          <a:latin typeface="Twinkl Cursive Looped" panose="02000000000000000000" pitchFamily="2" charset="0"/>
                          <a:cs typeface="Verdana"/>
                        </a:rPr>
                        <a:t>Online</a:t>
                      </a:r>
                      <a:r>
                        <a:rPr sz="3200" spc="-125" dirty="0">
                          <a:latin typeface="Twinkl Cursive Looped" panose="02000000000000000000" pitchFamily="2" charset="0"/>
                          <a:cs typeface="Verdana"/>
                        </a:rPr>
                        <a:t> </a:t>
                      </a:r>
                      <a:r>
                        <a:rPr sz="3200" spc="-55" dirty="0">
                          <a:latin typeface="Twinkl Cursive Looped" panose="02000000000000000000" pitchFamily="2" charset="0"/>
                          <a:cs typeface="Verdana"/>
                        </a:rPr>
                        <a:t>Registration</a:t>
                      </a:r>
                      <a:r>
                        <a:rPr sz="3200" spc="-114" dirty="0">
                          <a:latin typeface="Twinkl Cursive Looped" panose="02000000000000000000" pitchFamily="2" charset="0"/>
                          <a:cs typeface="Verdana"/>
                        </a:rPr>
                        <a:t> </a:t>
                      </a:r>
                      <a:r>
                        <a:rPr sz="3200" spc="-55" dirty="0">
                          <a:latin typeface="Twinkl Cursive Looped" panose="02000000000000000000" pitchFamily="2" charset="0"/>
                          <a:cs typeface="Verdana"/>
                        </a:rPr>
                        <a:t>for</a:t>
                      </a:r>
                      <a:r>
                        <a:rPr sz="3200" spc="-80" dirty="0">
                          <a:latin typeface="Twinkl Cursive Looped" panose="02000000000000000000" pitchFamily="2" charset="0"/>
                          <a:cs typeface="Verdana"/>
                        </a:rPr>
                        <a:t> </a:t>
                      </a:r>
                      <a:r>
                        <a:rPr sz="3200" spc="-25" dirty="0">
                          <a:latin typeface="Twinkl Cursive Looped" panose="02000000000000000000" pitchFamily="2" charset="0"/>
                          <a:cs typeface="Verdana"/>
                        </a:rPr>
                        <a:t>the</a:t>
                      </a:r>
                      <a:r>
                        <a:rPr sz="3200" spc="-85" dirty="0">
                          <a:latin typeface="Twinkl Cursive Looped" panose="02000000000000000000" pitchFamily="2" charset="0"/>
                          <a:cs typeface="Verdana"/>
                        </a:rPr>
                        <a:t> </a:t>
                      </a:r>
                      <a:r>
                        <a:rPr sz="3200" spc="-55" dirty="0">
                          <a:latin typeface="Twinkl Cursive Looped" panose="02000000000000000000" pitchFamily="2" charset="0"/>
                          <a:cs typeface="Verdana"/>
                        </a:rPr>
                        <a:t>Kent</a:t>
                      </a:r>
                      <a:r>
                        <a:rPr sz="3200" spc="-80" dirty="0">
                          <a:latin typeface="Twinkl Cursive Looped" panose="02000000000000000000" pitchFamily="2" charset="0"/>
                          <a:cs typeface="Verdana"/>
                        </a:rPr>
                        <a:t> </a:t>
                      </a:r>
                      <a:r>
                        <a:rPr sz="3200" spc="-114" dirty="0">
                          <a:latin typeface="Twinkl Cursive Looped" panose="02000000000000000000" pitchFamily="2" charset="0"/>
                          <a:cs typeface="Verdana"/>
                        </a:rPr>
                        <a:t>Test</a:t>
                      </a:r>
                      <a:r>
                        <a:rPr sz="3200" spc="-80" dirty="0">
                          <a:latin typeface="Twinkl Cursive Looped" panose="02000000000000000000" pitchFamily="2" charset="0"/>
                          <a:cs typeface="Verdana"/>
                        </a:rPr>
                        <a:t> </a:t>
                      </a:r>
                      <a:r>
                        <a:rPr sz="3200" spc="-20" dirty="0">
                          <a:latin typeface="Twinkl Cursive Looped" panose="02000000000000000000" pitchFamily="2" charset="0"/>
                          <a:cs typeface="Verdana"/>
                        </a:rPr>
                        <a:t>opens</a:t>
                      </a:r>
                      <a:endParaRPr sz="3200" dirty="0">
                        <a:latin typeface="Twinkl Cursive Looped" panose="02000000000000000000" pitchFamily="2" charset="0"/>
                        <a:cs typeface="Verdana"/>
                      </a:endParaRPr>
                    </a:p>
                  </a:txBody>
                  <a:tcPr marL="0" marR="0" marT="4191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6705">
                <a:tc>
                  <a:txBody>
                    <a:bodyPr/>
                    <a:lstStyle/>
                    <a:p>
                      <a:pPr marL="91440">
                        <a:lnSpc>
                          <a:spcPct val="100000"/>
                        </a:lnSpc>
                        <a:spcBef>
                          <a:spcPts val="334"/>
                        </a:spcBef>
                      </a:pPr>
                      <a:r>
                        <a:rPr sz="3200" dirty="0">
                          <a:latin typeface="Twinkl Cursive Looped" panose="02000000000000000000" pitchFamily="2" charset="0"/>
                          <a:cs typeface="Verdana"/>
                        </a:rPr>
                        <a:t>Wednesday</a:t>
                      </a:r>
                      <a:r>
                        <a:rPr sz="3200" spc="-95" dirty="0">
                          <a:latin typeface="Twinkl Cursive Looped" panose="02000000000000000000" pitchFamily="2" charset="0"/>
                          <a:cs typeface="Verdana"/>
                        </a:rPr>
                        <a:t> </a:t>
                      </a:r>
                      <a:r>
                        <a:rPr sz="3200" spc="-65" dirty="0">
                          <a:latin typeface="Twinkl Cursive Looped" panose="02000000000000000000" pitchFamily="2" charset="0"/>
                          <a:cs typeface="Verdana"/>
                        </a:rPr>
                        <a:t>1</a:t>
                      </a:r>
                      <a:r>
                        <a:rPr sz="2800" spc="-97" baseline="24691" dirty="0">
                          <a:latin typeface="Twinkl Cursive Looped" panose="02000000000000000000" pitchFamily="2" charset="0"/>
                          <a:cs typeface="Verdana"/>
                        </a:rPr>
                        <a:t>st</a:t>
                      </a:r>
                      <a:r>
                        <a:rPr sz="2800" spc="75" baseline="24691" dirty="0">
                          <a:latin typeface="Twinkl Cursive Looped" panose="02000000000000000000" pitchFamily="2" charset="0"/>
                          <a:cs typeface="Verdana"/>
                        </a:rPr>
                        <a:t> </a:t>
                      </a:r>
                      <a:r>
                        <a:rPr sz="3200" spc="-20" dirty="0">
                          <a:latin typeface="Twinkl Cursive Looped" panose="02000000000000000000" pitchFamily="2" charset="0"/>
                          <a:cs typeface="Verdana"/>
                        </a:rPr>
                        <a:t>July</a:t>
                      </a:r>
                      <a:endParaRPr sz="3200" dirty="0">
                        <a:latin typeface="Twinkl Cursive Looped" panose="02000000000000000000" pitchFamily="2" charset="0"/>
                        <a:cs typeface="Verdana"/>
                      </a:endParaRPr>
                    </a:p>
                  </a:txBody>
                  <a:tcPr marL="0" marR="0" marT="42544"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4"/>
                        </a:spcBef>
                      </a:pPr>
                      <a:r>
                        <a:rPr sz="3200" spc="-30" dirty="0">
                          <a:latin typeface="Twinkl Cursive Looped" panose="02000000000000000000" pitchFamily="2" charset="0"/>
                          <a:cs typeface="Verdana"/>
                        </a:rPr>
                        <a:t>Closing</a:t>
                      </a:r>
                      <a:r>
                        <a:rPr sz="3200" spc="-65" dirty="0">
                          <a:latin typeface="Twinkl Cursive Looped" panose="02000000000000000000" pitchFamily="2" charset="0"/>
                          <a:cs typeface="Verdana"/>
                        </a:rPr>
                        <a:t> </a:t>
                      </a:r>
                      <a:r>
                        <a:rPr sz="3200" dirty="0">
                          <a:latin typeface="Twinkl Cursive Looped" panose="02000000000000000000" pitchFamily="2" charset="0"/>
                          <a:cs typeface="Verdana"/>
                        </a:rPr>
                        <a:t>date</a:t>
                      </a:r>
                      <a:r>
                        <a:rPr sz="3200" spc="-60" dirty="0">
                          <a:latin typeface="Twinkl Cursive Looped" panose="02000000000000000000" pitchFamily="2" charset="0"/>
                          <a:cs typeface="Verdana"/>
                        </a:rPr>
                        <a:t> for</a:t>
                      </a:r>
                      <a:r>
                        <a:rPr sz="3200" spc="-65" dirty="0">
                          <a:latin typeface="Twinkl Cursive Looped" panose="02000000000000000000" pitchFamily="2" charset="0"/>
                          <a:cs typeface="Verdana"/>
                        </a:rPr>
                        <a:t> </a:t>
                      </a:r>
                      <a:r>
                        <a:rPr sz="3200" spc="-55" dirty="0">
                          <a:latin typeface="Twinkl Cursive Looped" panose="02000000000000000000" pitchFamily="2" charset="0"/>
                          <a:cs typeface="Verdana"/>
                        </a:rPr>
                        <a:t>Kent</a:t>
                      </a:r>
                      <a:r>
                        <a:rPr sz="3200" spc="-50" dirty="0">
                          <a:latin typeface="Twinkl Cursive Looped" panose="02000000000000000000" pitchFamily="2" charset="0"/>
                          <a:cs typeface="Verdana"/>
                        </a:rPr>
                        <a:t> </a:t>
                      </a:r>
                      <a:r>
                        <a:rPr sz="3200" spc="-120" dirty="0">
                          <a:latin typeface="Twinkl Cursive Looped" panose="02000000000000000000" pitchFamily="2" charset="0"/>
                          <a:cs typeface="Verdana"/>
                        </a:rPr>
                        <a:t>Test</a:t>
                      </a:r>
                      <a:r>
                        <a:rPr sz="3200" spc="-60" dirty="0">
                          <a:latin typeface="Twinkl Cursive Looped" panose="02000000000000000000" pitchFamily="2" charset="0"/>
                          <a:cs typeface="Verdana"/>
                        </a:rPr>
                        <a:t> </a:t>
                      </a:r>
                      <a:r>
                        <a:rPr sz="3200" spc="-10" dirty="0">
                          <a:latin typeface="Twinkl Cursive Looped" panose="02000000000000000000" pitchFamily="2" charset="0"/>
                          <a:cs typeface="Verdana"/>
                        </a:rPr>
                        <a:t>registration</a:t>
                      </a:r>
                      <a:endParaRPr sz="3200" dirty="0">
                        <a:latin typeface="Twinkl Cursive Looped" panose="02000000000000000000" pitchFamily="2" charset="0"/>
                        <a:cs typeface="Verdana"/>
                      </a:endParaRPr>
                    </a:p>
                  </a:txBody>
                  <a:tcPr marL="0" marR="0" marT="42544"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06705">
                <a:tc>
                  <a:txBody>
                    <a:bodyPr/>
                    <a:lstStyle/>
                    <a:p>
                      <a:pPr marL="91440">
                        <a:lnSpc>
                          <a:spcPct val="100000"/>
                        </a:lnSpc>
                        <a:spcBef>
                          <a:spcPts val="335"/>
                        </a:spcBef>
                      </a:pPr>
                      <a:r>
                        <a:rPr sz="3200" spc="-55" dirty="0">
                          <a:latin typeface="Twinkl Cursive Looped" panose="02000000000000000000" pitchFamily="2" charset="0"/>
                          <a:cs typeface="Verdana"/>
                        </a:rPr>
                        <a:t>Tuesday</a:t>
                      </a:r>
                      <a:r>
                        <a:rPr sz="3200" spc="-105" dirty="0">
                          <a:latin typeface="Twinkl Cursive Looped" panose="02000000000000000000" pitchFamily="2" charset="0"/>
                          <a:cs typeface="Verdana"/>
                        </a:rPr>
                        <a:t> </a:t>
                      </a:r>
                      <a:r>
                        <a:rPr sz="3200" spc="-75" dirty="0">
                          <a:latin typeface="Twinkl Cursive Looped" panose="02000000000000000000" pitchFamily="2" charset="0"/>
                          <a:cs typeface="Verdana"/>
                        </a:rPr>
                        <a:t>1</a:t>
                      </a:r>
                      <a:r>
                        <a:rPr sz="2800" spc="-112" baseline="24691" dirty="0">
                          <a:latin typeface="Twinkl Cursive Looped" panose="02000000000000000000" pitchFamily="2" charset="0"/>
                          <a:cs typeface="Verdana"/>
                        </a:rPr>
                        <a:t>st</a:t>
                      </a:r>
                      <a:r>
                        <a:rPr sz="2800" spc="89" baseline="24691" dirty="0">
                          <a:latin typeface="Twinkl Cursive Looped" panose="02000000000000000000" pitchFamily="2" charset="0"/>
                          <a:cs typeface="Verdana"/>
                        </a:rPr>
                        <a:t> </a:t>
                      </a:r>
                      <a:r>
                        <a:rPr sz="3200" spc="-10" dirty="0">
                          <a:latin typeface="Twinkl Cursive Looped" panose="02000000000000000000" pitchFamily="2" charset="0"/>
                          <a:cs typeface="Verdana"/>
                        </a:rPr>
                        <a:t>September</a:t>
                      </a:r>
                      <a:endParaRPr sz="3200" dirty="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5"/>
                        </a:spcBef>
                      </a:pPr>
                      <a:r>
                        <a:rPr sz="3200" spc="-25" dirty="0">
                          <a:latin typeface="Twinkl Cursive Looped" panose="02000000000000000000" pitchFamily="2" charset="0"/>
                          <a:cs typeface="Verdana"/>
                        </a:rPr>
                        <a:t>School</a:t>
                      </a:r>
                      <a:r>
                        <a:rPr sz="3200" spc="-75" dirty="0">
                          <a:latin typeface="Twinkl Cursive Looped" panose="02000000000000000000" pitchFamily="2" charset="0"/>
                          <a:cs typeface="Verdana"/>
                        </a:rPr>
                        <a:t> </a:t>
                      </a:r>
                      <a:r>
                        <a:rPr sz="3200" spc="-10" dirty="0">
                          <a:latin typeface="Twinkl Cursive Looped" panose="02000000000000000000" pitchFamily="2" charset="0"/>
                          <a:cs typeface="Verdana"/>
                        </a:rPr>
                        <a:t>applications</a:t>
                      </a:r>
                      <a:r>
                        <a:rPr sz="3200" spc="-70" dirty="0">
                          <a:latin typeface="Twinkl Cursive Looped" panose="02000000000000000000" pitchFamily="2" charset="0"/>
                          <a:cs typeface="Verdana"/>
                        </a:rPr>
                        <a:t> </a:t>
                      </a:r>
                      <a:r>
                        <a:rPr sz="3200" spc="-20" dirty="0">
                          <a:latin typeface="Twinkl Cursive Looped" panose="02000000000000000000" pitchFamily="2" charset="0"/>
                          <a:cs typeface="Verdana"/>
                        </a:rPr>
                        <a:t>open</a:t>
                      </a:r>
                      <a:endParaRPr sz="3200" dirty="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06705">
                <a:tc>
                  <a:txBody>
                    <a:bodyPr/>
                    <a:lstStyle/>
                    <a:p>
                      <a:pPr>
                        <a:lnSpc>
                          <a:spcPct val="100000"/>
                        </a:lnSpc>
                      </a:pPr>
                      <a:endParaRPr sz="3200" dirty="0">
                        <a:latin typeface="Twinkl Cursive Looped" panose="02000000000000000000" pitchFamily="2" charset="0"/>
                        <a:cs typeface="Times New Roman"/>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4"/>
                        </a:spcBef>
                      </a:pPr>
                      <a:r>
                        <a:rPr sz="3200" i="1" spc="-55" dirty="0">
                          <a:solidFill>
                            <a:srgbClr val="006FC0"/>
                          </a:solidFill>
                          <a:latin typeface="Twinkl Cursive Looped" panose="02000000000000000000" pitchFamily="2" charset="0"/>
                          <a:cs typeface="Verdana"/>
                        </a:rPr>
                        <a:t>Kent</a:t>
                      </a:r>
                      <a:r>
                        <a:rPr sz="3200" i="1" spc="-90" dirty="0">
                          <a:solidFill>
                            <a:srgbClr val="006FC0"/>
                          </a:solidFill>
                          <a:latin typeface="Twinkl Cursive Looped" panose="02000000000000000000" pitchFamily="2" charset="0"/>
                          <a:cs typeface="Verdana"/>
                        </a:rPr>
                        <a:t> </a:t>
                      </a:r>
                      <a:r>
                        <a:rPr sz="3200" i="1" spc="-120" dirty="0">
                          <a:solidFill>
                            <a:srgbClr val="006FC0"/>
                          </a:solidFill>
                          <a:latin typeface="Twinkl Cursive Looped" panose="02000000000000000000" pitchFamily="2" charset="0"/>
                          <a:cs typeface="Verdana"/>
                        </a:rPr>
                        <a:t>Test</a:t>
                      </a:r>
                      <a:r>
                        <a:rPr sz="3200" i="1" spc="-65" dirty="0">
                          <a:solidFill>
                            <a:srgbClr val="006FC0"/>
                          </a:solidFill>
                          <a:latin typeface="Twinkl Cursive Looped" panose="02000000000000000000" pitchFamily="2" charset="0"/>
                          <a:cs typeface="Verdana"/>
                        </a:rPr>
                        <a:t> </a:t>
                      </a:r>
                      <a:r>
                        <a:rPr lang="en-GB" sz="3200" i="1" spc="-65" dirty="0">
                          <a:solidFill>
                            <a:srgbClr val="006FC0"/>
                          </a:solidFill>
                          <a:latin typeface="Twinkl Cursive Looped" panose="02000000000000000000" pitchFamily="2" charset="0"/>
                          <a:cs typeface="Verdana"/>
                        </a:rPr>
                        <a:t>procedure </a:t>
                      </a:r>
                      <a:r>
                        <a:rPr sz="3200" i="1" spc="-55" dirty="0" err="1">
                          <a:solidFill>
                            <a:srgbClr val="006FC0"/>
                          </a:solidFill>
                          <a:latin typeface="Twinkl Cursive Looped" panose="02000000000000000000" pitchFamily="2" charset="0"/>
                          <a:cs typeface="Verdana"/>
                        </a:rPr>
                        <a:t>familiarisation</a:t>
                      </a:r>
                      <a:r>
                        <a:rPr sz="3200" i="1" spc="-120" dirty="0">
                          <a:solidFill>
                            <a:srgbClr val="006FC0"/>
                          </a:solidFill>
                          <a:latin typeface="Twinkl Cursive Looped" panose="02000000000000000000" pitchFamily="2" charset="0"/>
                          <a:cs typeface="Verdana"/>
                        </a:rPr>
                        <a:t> </a:t>
                      </a:r>
                      <a:r>
                        <a:rPr sz="3200" i="1" spc="-75" dirty="0">
                          <a:solidFill>
                            <a:srgbClr val="006FC0"/>
                          </a:solidFill>
                          <a:latin typeface="Twinkl Cursive Looped" panose="02000000000000000000" pitchFamily="2" charset="0"/>
                          <a:cs typeface="Verdana"/>
                        </a:rPr>
                        <a:t>in</a:t>
                      </a:r>
                      <a:r>
                        <a:rPr sz="3200" i="1" spc="-95" dirty="0">
                          <a:solidFill>
                            <a:srgbClr val="006FC0"/>
                          </a:solidFill>
                          <a:latin typeface="Twinkl Cursive Looped" panose="02000000000000000000" pitchFamily="2" charset="0"/>
                          <a:cs typeface="Verdana"/>
                        </a:rPr>
                        <a:t> </a:t>
                      </a:r>
                      <a:r>
                        <a:rPr sz="3200" i="1" spc="-10" dirty="0">
                          <a:solidFill>
                            <a:srgbClr val="006FC0"/>
                          </a:solidFill>
                          <a:latin typeface="Twinkl Cursive Looped" panose="02000000000000000000" pitchFamily="2" charset="0"/>
                          <a:cs typeface="Verdana"/>
                        </a:rPr>
                        <a:t>school</a:t>
                      </a:r>
                      <a:endParaRPr sz="3200" dirty="0">
                        <a:latin typeface="Twinkl Cursive Looped" panose="02000000000000000000" pitchFamily="2" charset="0"/>
                        <a:cs typeface="Verdana"/>
                      </a:endParaRPr>
                    </a:p>
                  </a:txBody>
                  <a:tcPr marL="0" marR="0" marT="42544"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06705">
                <a:tc>
                  <a:txBody>
                    <a:bodyPr/>
                    <a:lstStyle/>
                    <a:p>
                      <a:pPr marL="91440">
                        <a:lnSpc>
                          <a:spcPct val="100000"/>
                        </a:lnSpc>
                        <a:spcBef>
                          <a:spcPts val="335"/>
                        </a:spcBef>
                      </a:pPr>
                      <a:r>
                        <a:rPr sz="3200" spc="-80" dirty="0">
                          <a:latin typeface="Twinkl Cursive Looped" panose="02000000000000000000" pitchFamily="2" charset="0"/>
                          <a:cs typeface="Verdana"/>
                        </a:rPr>
                        <a:t>Thursday</a:t>
                      </a:r>
                      <a:r>
                        <a:rPr sz="3200" spc="-105" dirty="0">
                          <a:latin typeface="Twinkl Cursive Looped" panose="02000000000000000000" pitchFamily="2" charset="0"/>
                          <a:cs typeface="Verdana"/>
                        </a:rPr>
                        <a:t> </a:t>
                      </a:r>
                      <a:r>
                        <a:rPr sz="3200" spc="-55" dirty="0">
                          <a:latin typeface="Twinkl Cursive Looped" panose="02000000000000000000" pitchFamily="2" charset="0"/>
                          <a:cs typeface="Verdana"/>
                        </a:rPr>
                        <a:t>10</a:t>
                      </a:r>
                      <a:r>
                        <a:rPr sz="2800" spc="-82" baseline="24691" dirty="0">
                          <a:latin typeface="Twinkl Cursive Looped" panose="02000000000000000000" pitchFamily="2" charset="0"/>
                          <a:cs typeface="Verdana"/>
                        </a:rPr>
                        <a:t>th</a:t>
                      </a:r>
                      <a:r>
                        <a:rPr sz="2800" spc="52" baseline="24691" dirty="0">
                          <a:latin typeface="Twinkl Cursive Looped" panose="02000000000000000000" pitchFamily="2" charset="0"/>
                          <a:cs typeface="Verdana"/>
                        </a:rPr>
                        <a:t> </a:t>
                      </a:r>
                      <a:r>
                        <a:rPr sz="3200" spc="-10" dirty="0">
                          <a:latin typeface="Twinkl Cursive Looped" panose="02000000000000000000" pitchFamily="2" charset="0"/>
                          <a:cs typeface="Verdana"/>
                        </a:rPr>
                        <a:t>September</a:t>
                      </a:r>
                      <a:endParaRPr sz="3200" dirty="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5"/>
                        </a:spcBef>
                      </a:pPr>
                      <a:r>
                        <a:rPr sz="3200" spc="-55" dirty="0">
                          <a:latin typeface="Twinkl Cursive Looped" panose="02000000000000000000" pitchFamily="2" charset="0"/>
                          <a:cs typeface="Verdana"/>
                        </a:rPr>
                        <a:t>Kent</a:t>
                      </a:r>
                      <a:r>
                        <a:rPr sz="3200" spc="-105" dirty="0">
                          <a:latin typeface="Twinkl Cursive Looped" panose="02000000000000000000" pitchFamily="2" charset="0"/>
                          <a:cs typeface="Verdana"/>
                        </a:rPr>
                        <a:t> </a:t>
                      </a:r>
                      <a:r>
                        <a:rPr sz="3200" spc="-114" dirty="0">
                          <a:latin typeface="Twinkl Cursive Looped" panose="02000000000000000000" pitchFamily="2" charset="0"/>
                          <a:cs typeface="Verdana"/>
                        </a:rPr>
                        <a:t>Test</a:t>
                      </a:r>
                      <a:r>
                        <a:rPr sz="3200" spc="-90" dirty="0">
                          <a:latin typeface="Twinkl Cursive Looped" panose="02000000000000000000" pitchFamily="2" charset="0"/>
                          <a:cs typeface="Verdana"/>
                        </a:rPr>
                        <a:t> </a:t>
                      </a:r>
                      <a:r>
                        <a:rPr sz="3200" spc="-20" dirty="0">
                          <a:latin typeface="Twinkl Cursive Looped" panose="02000000000000000000" pitchFamily="2" charset="0"/>
                          <a:cs typeface="Verdana"/>
                        </a:rPr>
                        <a:t>Date</a:t>
                      </a:r>
                      <a:endParaRPr sz="320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06705">
                <a:tc>
                  <a:txBody>
                    <a:bodyPr/>
                    <a:lstStyle/>
                    <a:p>
                      <a:pPr>
                        <a:lnSpc>
                          <a:spcPct val="100000"/>
                        </a:lnSpc>
                      </a:pPr>
                      <a:endParaRPr sz="3200">
                        <a:latin typeface="Twinkl Cursive Looped" panose="02000000000000000000" pitchFamily="2" charset="0"/>
                        <a:cs typeface="Times New Roman"/>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4"/>
                        </a:spcBef>
                      </a:pPr>
                      <a:r>
                        <a:rPr sz="3200" i="1" dirty="0">
                          <a:solidFill>
                            <a:srgbClr val="006FC0"/>
                          </a:solidFill>
                          <a:latin typeface="Twinkl Cursive Looped" panose="02000000000000000000" pitchFamily="2" charset="0"/>
                          <a:cs typeface="Verdana"/>
                        </a:rPr>
                        <a:t>Headteacher</a:t>
                      </a:r>
                      <a:r>
                        <a:rPr sz="3200" i="1" spc="200" dirty="0">
                          <a:solidFill>
                            <a:srgbClr val="006FC0"/>
                          </a:solidFill>
                          <a:latin typeface="Twinkl Cursive Looped" panose="02000000000000000000" pitchFamily="2" charset="0"/>
                          <a:cs typeface="Verdana"/>
                        </a:rPr>
                        <a:t> </a:t>
                      </a:r>
                      <a:r>
                        <a:rPr sz="3200" i="1" spc="-10" dirty="0">
                          <a:solidFill>
                            <a:srgbClr val="006FC0"/>
                          </a:solidFill>
                          <a:latin typeface="Twinkl Cursive Looped" panose="02000000000000000000" pitchFamily="2" charset="0"/>
                          <a:cs typeface="Verdana"/>
                        </a:rPr>
                        <a:t>Appeals</a:t>
                      </a:r>
                      <a:endParaRPr sz="3200" dirty="0">
                        <a:latin typeface="Twinkl Cursive Looped" panose="02000000000000000000" pitchFamily="2" charset="0"/>
                        <a:cs typeface="Verdana"/>
                      </a:endParaRPr>
                    </a:p>
                  </a:txBody>
                  <a:tcPr marL="0" marR="0" marT="42544"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06705">
                <a:tc>
                  <a:txBody>
                    <a:bodyPr/>
                    <a:lstStyle/>
                    <a:p>
                      <a:pPr marL="91440">
                        <a:lnSpc>
                          <a:spcPct val="100000"/>
                        </a:lnSpc>
                        <a:spcBef>
                          <a:spcPts val="335"/>
                        </a:spcBef>
                      </a:pPr>
                      <a:r>
                        <a:rPr sz="3200" spc="-85" dirty="0">
                          <a:latin typeface="Twinkl Cursive Looped" panose="02000000000000000000" pitchFamily="2" charset="0"/>
                          <a:cs typeface="Verdana"/>
                        </a:rPr>
                        <a:t>Thursday</a:t>
                      </a:r>
                      <a:r>
                        <a:rPr sz="3200" spc="-110" dirty="0">
                          <a:latin typeface="Twinkl Cursive Looped" panose="02000000000000000000" pitchFamily="2" charset="0"/>
                          <a:cs typeface="Verdana"/>
                        </a:rPr>
                        <a:t> </a:t>
                      </a:r>
                      <a:r>
                        <a:rPr sz="3200" spc="-55" dirty="0">
                          <a:latin typeface="Twinkl Cursive Looped" panose="02000000000000000000" pitchFamily="2" charset="0"/>
                          <a:cs typeface="Verdana"/>
                        </a:rPr>
                        <a:t>15</a:t>
                      </a:r>
                      <a:r>
                        <a:rPr sz="2800" spc="-82" baseline="24691" dirty="0">
                          <a:latin typeface="Twinkl Cursive Looped" panose="02000000000000000000" pitchFamily="2" charset="0"/>
                          <a:cs typeface="Verdana"/>
                        </a:rPr>
                        <a:t>th</a:t>
                      </a:r>
                      <a:r>
                        <a:rPr sz="2800" spc="97" baseline="24691" dirty="0">
                          <a:latin typeface="Twinkl Cursive Looped" panose="02000000000000000000" pitchFamily="2" charset="0"/>
                          <a:cs typeface="Verdana"/>
                        </a:rPr>
                        <a:t> </a:t>
                      </a:r>
                      <a:r>
                        <a:rPr sz="3200" spc="-10" dirty="0">
                          <a:latin typeface="Twinkl Cursive Looped" panose="02000000000000000000" pitchFamily="2" charset="0"/>
                          <a:cs typeface="Verdana"/>
                        </a:rPr>
                        <a:t>October</a:t>
                      </a:r>
                      <a:endParaRPr sz="320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5"/>
                        </a:spcBef>
                      </a:pPr>
                      <a:r>
                        <a:rPr sz="3200" spc="-75" dirty="0">
                          <a:latin typeface="Twinkl Cursive Looped" panose="02000000000000000000" pitchFamily="2" charset="0"/>
                          <a:cs typeface="Verdana"/>
                        </a:rPr>
                        <a:t>Assessment</a:t>
                      </a:r>
                      <a:r>
                        <a:rPr sz="3200" spc="-110" dirty="0">
                          <a:latin typeface="Twinkl Cursive Looped" panose="02000000000000000000" pitchFamily="2" charset="0"/>
                          <a:cs typeface="Verdana"/>
                        </a:rPr>
                        <a:t> </a:t>
                      </a:r>
                      <a:r>
                        <a:rPr sz="3200" spc="-35" dirty="0">
                          <a:latin typeface="Twinkl Cursive Looped" panose="02000000000000000000" pitchFamily="2" charset="0"/>
                          <a:cs typeface="Verdana"/>
                        </a:rPr>
                        <a:t>decisions</a:t>
                      </a:r>
                      <a:r>
                        <a:rPr sz="3200" spc="-75" dirty="0">
                          <a:latin typeface="Twinkl Cursive Looped" panose="02000000000000000000" pitchFamily="2" charset="0"/>
                          <a:cs typeface="Verdana"/>
                        </a:rPr>
                        <a:t> </a:t>
                      </a:r>
                      <a:r>
                        <a:rPr sz="3200" spc="-70" dirty="0">
                          <a:latin typeface="Twinkl Cursive Looped" panose="02000000000000000000" pitchFamily="2" charset="0"/>
                          <a:cs typeface="Verdana"/>
                        </a:rPr>
                        <a:t>sent</a:t>
                      </a:r>
                      <a:r>
                        <a:rPr sz="3200" spc="-110" dirty="0">
                          <a:latin typeface="Twinkl Cursive Looped" panose="02000000000000000000" pitchFamily="2" charset="0"/>
                          <a:cs typeface="Verdana"/>
                        </a:rPr>
                        <a:t> </a:t>
                      </a:r>
                      <a:r>
                        <a:rPr sz="3200" spc="-10" dirty="0">
                          <a:latin typeface="Twinkl Cursive Looped" panose="02000000000000000000" pitchFamily="2" charset="0"/>
                          <a:cs typeface="Verdana"/>
                        </a:rPr>
                        <a:t>to</a:t>
                      </a:r>
                      <a:r>
                        <a:rPr sz="3200" spc="-60" dirty="0">
                          <a:latin typeface="Twinkl Cursive Looped" panose="02000000000000000000" pitchFamily="2" charset="0"/>
                          <a:cs typeface="Verdana"/>
                        </a:rPr>
                        <a:t> </a:t>
                      </a:r>
                      <a:r>
                        <a:rPr sz="3200" spc="-10" dirty="0">
                          <a:latin typeface="Twinkl Cursive Looped" panose="02000000000000000000" pitchFamily="2" charset="0"/>
                          <a:cs typeface="Verdana"/>
                        </a:rPr>
                        <a:t>parents/carers</a:t>
                      </a:r>
                      <a:endParaRPr sz="3200" dirty="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06705">
                <a:tc>
                  <a:txBody>
                    <a:bodyPr/>
                    <a:lstStyle/>
                    <a:p>
                      <a:pPr marL="91440">
                        <a:lnSpc>
                          <a:spcPct val="100000"/>
                        </a:lnSpc>
                        <a:spcBef>
                          <a:spcPts val="335"/>
                        </a:spcBef>
                      </a:pPr>
                      <a:r>
                        <a:rPr sz="3200" dirty="0">
                          <a:latin typeface="Twinkl Cursive Looped" panose="02000000000000000000" pitchFamily="2" charset="0"/>
                          <a:cs typeface="Verdana"/>
                        </a:rPr>
                        <a:t>Monday</a:t>
                      </a:r>
                      <a:r>
                        <a:rPr sz="3200" spc="-40" dirty="0">
                          <a:latin typeface="Twinkl Cursive Looped" panose="02000000000000000000" pitchFamily="2" charset="0"/>
                          <a:cs typeface="Verdana"/>
                        </a:rPr>
                        <a:t> </a:t>
                      </a:r>
                      <a:r>
                        <a:rPr sz="3200" dirty="0">
                          <a:latin typeface="Twinkl Cursive Looped" panose="02000000000000000000" pitchFamily="2" charset="0"/>
                          <a:cs typeface="Verdana"/>
                        </a:rPr>
                        <a:t>2</a:t>
                      </a:r>
                      <a:r>
                        <a:rPr sz="2800" baseline="24691" dirty="0">
                          <a:latin typeface="Twinkl Cursive Looped" panose="02000000000000000000" pitchFamily="2" charset="0"/>
                          <a:cs typeface="Verdana"/>
                        </a:rPr>
                        <a:t>nd</a:t>
                      </a:r>
                      <a:r>
                        <a:rPr sz="2800" spc="270" baseline="24691" dirty="0">
                          <a:latin typeface="Twinkl Cursive Looped" panose="02000000000000000000" pitchFamily="2" charset="0"/>
                          <a:cs typeface="Verdana"/>
                        </a:rPr>
                        <a:t> </a:t>
                      </a:r>
                      <a:r>
                        <a:rPr sz="3200" spc="-10" dirty="0">
                          <a:latin typeface="Twinkl Cursive Looped" panose="02000000000000000000" pitchFamily="2" charset="0"/>
                          <a:cs typeface="Verdana"/>
                        </a:rPr>
                        <a:t>November</a:t>
                      </a:r>
                      <a:endParaRPr sz="320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5"/>
                        </a:spcBef>
                      </a:pPr>
                      <a:r>
                        <a:rPr sz="3200" spc="-30" dirty="0">
                          <a:latin typeface="Twinkl Cursive Looped" panose="02000000000000000000" pitchFamily="2" charset="0"/>
                          <a:cs typeface="Verdana"/>
                        </a:rPr>
                        <a:t>Closing</a:t>
                      </a:r>
                      <a:r>
                        <a:rPr sz="3200" spc="-65" dirty="0">
                          <a:latin typeface="Twinkl Cursive Looped" panose="02000000000000000000" pitchFamily="2" charset="0"/>
                          <a:cs typeface="Verdana"/>
                        </a:rPr>
                        <a:t> </a:t>
                      </a:r>
                      <a:r>
                        <a:rPr sz="3200" dirty="0">
                          <a:latin typeface="Twinkl Cursive Looped" panose="02000000000000000000" pitchFamily="2" charset="0"/>
                          <a:cs typeface="Verdana"/>
                        </a:rPr>
                        <a:t>date</a:t>
                      </a:r>
                      <a:r>
                        <a:rPr sz="3200" spc="-70" dirty="0">
                          <a:latin typeface="Twinkl Cursive Looped" panose="02000000000000000000" pitchFamily="2" charset="0"/>
                          <a:cs typeface="Verdana"/>
                        </a:rPr>
                        <a:t> </a:t>
                      </a:r>
                      <a:r>
                        <a:rPr sz="3200" spc="-60" dirty="0">
                          <a:latin typeface="Twinkl Cursive Looped" panose="02000000000000000000" pitchFamily="2" charset="0"/>
                          <a:cs typeface="Verdana"/>
                        </a:rPr>
                        <a:t>for</a:t>
                      </a:r>
                      <a:r>
                        <a:rPr sz="3200" spc="-75" dirty="0">
                          <a:latin typeface="Twinkl Cursive Looped" panose="02000000000000000000" pitchFamily="2" charset="0"/>
                          <a:cs typeface="Verdana"/>
                        </a:rPr>
                        <a:t> </a:t>
                      </a:r>
                      <a:r>
                        <a:rPr sz="3200" dirty="0">
                          <a:latin typeface="Twinkl Cursive Looped" panose="02000000000000000000" pitchFamily="2" charset="0"/>
                          <a:cs typeface="Verdana"/>
                        </a:rPr>
                        <a:t>secondary</a:t>
                      </a:r>
                      <a:r>
                        <a:rPr sz="3200" spc="-75" dirty="0">
                          <a:latin typeface="Twinkl Cursive Looped" panose="02000000000000000000" pitchFamily="2" charset="0"/>
                          <a:cs typeface="Verdana"/>
                        </a:rPr>
                        <a:t> </a:t>
                      </a:r>
                      <a:r>
                        <a:rPr sz="3200" spc="-10" dirty="0">
                          <a:latin typeface="Twinkl Cursive Looped" panose="02000000000000000000" pitchFamily="2" charset="0"/>
                          <a:cs typeface="Verdana"/>
                        </a:rPr>
                        <a:t>school</a:t>
                      </a:r>
                      <a:r>
                        <a:rPr sz="3200" spc="-70" dirty="0">
                          <a:latin typeface="Twinkl Cursive Looped" panose="02000000000000000000" pitchFamily="2" charset="0"/>
                          <a:cs typeface="Verdana"/>
                        </a:rPr>
                        <a:t> </a:t>
                      </a:r>
                      <a:r>
                        <a:rPr sz="3200" spc="-10" dirty="0">
                          <a:latin typeface="Twinkl Cursive Looped" panose="02000000000000000000" pitchFamily="2" charset="0"/>
                          <a:cs typeface="Verdana"/>
                        </a:rPr>
                        <a:t>applications</a:t>
                      </a:r>
                      <a:endParaRPr sz="320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06705">
                <a:tc>
                  <a:txBody>
                    <a:bodyPr/>
                    <a:lstStyle/>
                    <a:p>
                      <a:pPr marL="91440">
                        <a:lnSpc>
                          <a:spcPct val="100000"/>
                        </a:lnSpc>
                        <a:spcBef>
                          <a:spcPts val="335"/>
                        </a:spcBef>
                      </a:pPr>
                      <a:r>
                        <a:rPr sz="3200" dirty="0">
                          <a:latin typeface="Twinkl Cursive Looped" panose="02000000000000000000" pitchFamily="2" charset="0"/>
                          <a:cs typeface="Verdana"/>
                        </a:rPr>
                        <a:t>Monday</a:t>
                      </a:r>
                      <a:r>
                        <a:rPr sz="3200" spc="-55" dirty="0">
                          <a:latin typeface="Twinkl Cursive Looped" panose="02000000000000000000" pitchFamily="2" charset="0"/>
                          <a:cs typeface="Verdana"/>
                        </a:rPr>
                        <a:t> </a:t>
                      </a:r>
                      <a:r>
                        <a:rPr sz="3200" spc="-65" dirty="0">
                          <a:latin typeface="Twinkl Cursive Looped" panose="02000000000000000000" pitchFamily="2" charset="0"/>
                          <a:cs typeface="Verdana"/>
                        </a:rPr>
                        <a:t>1</a:t>
                      </a:r>
                      <a:r>
                        <a:rPr sz="2800" spc="-97" baseline="24691" dirty="0">
                          <a:latin typeface="Twinkl Cursive Looped" panose="02000000000000000000" pitchFamily="2" charset="0"/>
                          <a:cs typeface="Verdana"/>
                        </a:rPr>
                        <a:t>st</a:t>
                      </a:r>
                      <a:r>
                        <a:rPr sz="2800" spc="247" baseline="24691" dirty="0">
                          <a:latin typeface="Twinkl Cursive Looped" panose="02000000000000000000" pitchFamily="2" charset="0"/>
                          <a:cs typeface="Verdana"/>
                        </a:rPr>
                        <a:t> </a:t>
                      </a:r>
                      <a:r>
                        <a:rPr sz="3200" spc="-20" dirty="0">
                          <a:latin typeface="Twinkl Cursive Looped" panose="02000000000000000000" pitchFamily="2" charset="0"/>
                          <a:cs typeface="Verdana"/>
                        </a:rPr>
                        <a:t>March</a:t>
                      </a:r>
                      <a:endParaRPr sz="320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35"/>
                        </a:spcBef>
                      </a:pPr>
                      <a:r>
                        <a:rPr sz="3200" spc="-10" dirty="0">
                          <a:latin typeface="Twinkl Cursive Looped" panose="02000000000000000000" pitchFamily="2" charset="0"/>
                          <a:cs typeface="Verdana"/>
                        </a:rPr>
                        <a:t>National</a:t>
                      </a:r>
                      <a:r>
                        <a:rPr sz="3200" spc="-114" dirty="0">
                          <a:latin typeface="Twinkl Cursive Looped" panose="02000000000000000000" pitchFamily="2" charset="0"/>
                          <a:cs typeface="Verdana"/>
                        </a:rPr>
                        <a:t> </a:t>
                      </a:r>
                      <a:r>
                        <a:rPr sz="3200" spc="-25" dirty="0">
                          <a:latin typeface="Twinkl Cursive Looped" panose="02000000000000000000" pitchFamily="2" charset="0"/>
                          <a:cs typeface="Verdana"/>
                        </a:rPr>
                        <a:t>Offer</a:t>
                      </a:r>
                      <a:r>
                        <a:rPr sz="3200" spc="-95" dirty="0">
                          <a:latin typeface="Twinkl Cursive Looped" panose="02000000000000000000" pitchFamily="2" charset="0"/>
                          <a:cs typeface="Verdana"/>
                        </a:rPr>
                        <a:t> </a:t>
                      </a:r>
                      <a:r>
                        <a:rPr sz="3200" dirty="0">
                          <a:latin typeface="Twinkl Cursive Looped" panose="02000000000000000000" pitchFamily="2" charset="0"/>
                          <a:cs typeface="Verdana"/>
                        </a:rPr>
                        <a:t>Day</a:t>
                      </a:r>
                      <a:r>
                        <a:rPr sz="3200" spc="-75" dirty="0">
                          <a:latin typeface="Twinkl Cursive Looped" panose="02000000000000000000" pitchFamily="2" charset="0"/>
                          <a:cs typeface="Verdana"/>
                        </a:rPr>
                        <a:t> </a:t>
                      </a:r>
                      <a:r>
                        <a:rPr sz="3200" spc="-65" dirty="0">
                          <a:latin typeface="Twinkl Cursive Looped" panose="02000000000000000000" pitchFamily="2" charset="0"/>
                          <a:cs typeface="Verdana"/>
                        </a:rPr>
                        <a:t>(emails</a:t>
                      </a:r>
                      <a:r>
                        <a:rPr sz="3200" spc="-130" dirty="0">
                          <a:latin typeface="Twinkl Cursive Looped" panose="02000000000000000000" pitchFamily="2" charset="0"/>
                          <a:cs typeface="Verdana"/>
                        </a:rPr>
                        <a:t> </a:t>
                      </a:r>
                      <a:r>
                        <a:rPr sz="3200" spc="-65" dirty="0">
                          <a:latin typeface="Twinkl Cursive Looped" panose="02000000000000000000" pitchFamily="2" charset="0"/>
                          <a:cs typeface="Verdana"/>
                        </a:rPr>
                        <a:t>sent</a:t>
                      </a:r>
                      <a:r>
                        <a:rPr sz="3200" spc="-90" dirty="0">
                          <a:latin typeface="Twinkl Cursive Looped" panose="02000000000000000000" pitchFamily="2" charset="0"/>
                          <a:cs typeface="Verdana"/>
                        </a:rPr>
                        <a:t> </a:t>
                      </a:r>
                      <a:r>
                        <a:rPr sz="3200" spc="-30" dirty="0">
                          <a:latin typeface="Twinkl Cursive Looped" panose="02000000000000000000" pitchFamily="2" charset="0"/>
                          <a:cs typeface="Verdana"/>
                        </a:rPr>
                        <a:t>after</a:t>
                      </a:r>
                      <a:r>
                        <a:rPr sz="3200" spc="-80" dirty="0">
                          <a:latin typeface="Twinkl Cursive Looped" panose="02000000000000000000" pitchFamily="2" charset="0"/>
                          <a:cs typeface="Verdana"/>
                        </a:rPr>
                        <a:t> </a:t>
                      </a:r>
                      <a:r>
                        <a:rPr sz="3200" spc="-20" dirty="0">
                          <a:latin typeface="Twinkl Cursive Looped" panose="02000000000000000000" pitchFamily="2" charset="0"/>
                          <a:cs typeface="Verdana"/>
                        </a:rPr>
                        <a:t>4pm)</a:t>
                      </a:r>
                      <a:endParaRPr sz="3200" dirty="0">
                        <a:latin typeface="Twinkl Cursive Looped" panose="02000000000000000000" pitchFamily="2" charset="0"/>
                        <a:cs typeface="Verdana"/>
                      </a:endParaRPr>
                    </a:p>
                  </a:txBody>
                  <a:tcPr marL="0" marR="0" marT="42545"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06705">
                <a:tc>
                  <a:txBody>
                    <a:bodyPr/>
                    <a:lstStyle/>
                    <a:p>
                      <a:pPr>
                        <a:lnSpc>
                          <a:spcPct val="100000"/>
                        </a:lnSpc>
                      </a:pPr>
                      <a:endParaRPr sz="3200">
                        <a:latin typeface="Twinkl Cursive Looped" panose="02000000000000000000" pitchFamily="2" charset="0"/>
                        <a:cs typeface="Times New Roman"/>
                      </a:endParaRP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40"/>
                        </a:spcBef>
                      </a:pPr>
                      <a:r>
                        <a:rPr lang="en-GB" sz="3200" i="1" dirty="0">
                          <a:solidFill>
                            <a:srgbClr val="006FC0"/>
                          </a:solidFill>
                          <a:latin typeface="Twinkl Cursive Looped" panose="02000000000000000000" pitchFamily="2" charset="0"/>
                          <a:cs typeface="Verdana"/>
                        </a:rPr>
                        <a:t>Meeting with H</a:t>
                      </a:r>
                      <a:r>
                        <a:rPr sz="3200" i="1" dirty="0" err="1">
                          <a:solidFill>
                            <a:srgbClr val="006FC0"/>
                          </a:solidFill>
                          <a:latin typeface="Twinkl Cursive Looped" panose="02000000000000000000" pitchFamily="2" charset="0"/>
                          <a:cs typeface="Verdana"/>
                        </a:rPr>
                        <a:t>eadteacher</a:t>
                      </a:r>
                      <a:r>
                        <a:rPr sz="3200" i="1" spc="10" dirty="0">
                          <a:solidFill>
                            <a:srgbClr val="006FC0"/>
                          </a:solidFill>
                          <a:latin typeface="Twinkl Cursive Looped" panose="02000000000000000000" pitchFamily="2" charset="0"/>
                          <a:cs typeface="Verdana"/>
                        </a:rPr>
                        <a:t> </a:t>
                      </a:r>
                      <a:r>
                        <a:rPr lang="en-GB" sz="3200" i="1" spc="10" dirty="0">
                          <a:solidFill>
                            <a:srgbClr val="006FC0"/>
                          </a:solidFill>
                          <a:latin typeface="Twinkl Cursive Looped" panose="02000000000000000000" pitchFamily="2" charset="0"/>
                          <a:cs typeface="Verdana"/>
                        </a:rPr>
                        <a:t>to discuss</a:t>
                      </a:r>
                      <a:r>
                        <a:rPr sz="3200" i="1" spc="15" dirty="0">
                          <a:solidFill>
                            <a:srgbClr val="006FC0"/>
                          </a:solidFill>
                          <a:latin typeface="Twinkl Cursive Looped" panose="02000000000000000000" pitchFamily="2" charset="0"/>
                          <a:cs typeface="Verdana"/>
                        </a:rPr>
                        <a:t> </a:t>
                      </a:r>
                      <a:r>
                        <a:rPr lang="en-GB" sz="3200" i="1" spc="15" dirty="0">
                          <a:solidFill>
                            <a:srgbClr val="006FC0"/>
                          </a:solidFill>
                          <a:latin typeface="Twinkl Cursive Looped" panose="02000000000000000000" pitchFamily="2" charset="0"/>
                          <a:cs typeface="Verdana"/>
                        </a:rPr>
                        <a:t>parental </a:t>
                      </a:r>
                      <a:r>
                        <a:rPr sz="3200" i="1" spc="-10" dirty="0">
                          <a:solidFill>
                            <a:srgbClr val="006FC0"/>
                          </a:solidFill>
                          <a:latin typeface="Twinkl Cursive Looped" panose="02000000000000000000" pitchFamily="2" charset="0"/>
                          <a:cs typeface="Verdana"/>
                        </a:rPr>
                        <a:t>appeals</a:t>
                      </a:r>
                      <a:endParaRPr sz="3200" dirty="0">
                        <a:latin typeface="Twinkl Cursive Looped" panose="02000000000000000000" pitchFamily="2" charset="0"/>
                        <a:cs typeface="Verdana"/>
                      </a:endParaRPr>
                    </a:p>
                  </a:txBody>
                  <a:tcPr marL="0" marR="0" marT="4318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06705">
                <a:tc>
                  <a:txBody>
                    <a:bodyPr/>
                    <a:lstStyle/>
                    <a:p>
                      <a:pPr marL="91440">
                        <a:lnSpc>
                          <a:spcPct val="100000"/>
                        </a:lnSpc>
                        <a:spcBef>
                          <a:spcPts val="340"/>
                        </a:spcBef>
                      </a:pPr>
                      <a:r>
                        <a:rPr sz="3200" dirty="0">
                          <a:latin typeface="Twinkl Cursive Looped" panose="02000000000000000000" pitchFamily="2" charset="0"/>
                          <a:cs typeface="Verdana"/>
                        </a:rPr>
                        <a:t>Monday</a:t>
                      </a:r>
                      <a:r>
                        <a:rPr sz="3200" spc="-75" dirty="0">
                          <a:latin typeface="Twinkl Cursive Looped" panose="02000000000000000000" pitchFamily="2" charset="0"/>
                          <a:cs typeface="Verdana"/>
                        </a:rPr>
                        <a:t> </a:t>
                      </a:r>
                      <a:r>
                        <a:rPr sz="3200" spc="-45" dirty="0">
                          <a:latin typeface="Twinkl Cursive Looped" panose="02000000000000000000" pitchFamily="2" charset="0"/>
                          <a:cs typeface="Verdana"/>
                        </a:rPr>
                        <a:t>15</a:t>
                      </a:r>
                      <a:r>
                        <a:rPr sz="2800" spc="-67" baseline="24691" dirty="0">
                          <a:latin typeface="Twinkl Cursive Looped" panose="02000000000000000000" pitchFamily="2" charset="0"/>
                          <a:cs typeface="Verdana"/>
                        </a:rPr>
                        <a:t>th</a:t>
                      </a:r>
                      <a:r>
                        <a:rPr sz="2800" spc="247" baseline="24691" dirty="0">
                          <a:latin typeface="Twinkl Cursive Looped" panose="02000000000000000000" pitchFamily="2" charset="0"/>
                          <a:cs typeface="Verdana"/>
                        </a:rPr>
                        <a:t> </a:t>
                      </a:r>
                      <a:r>
                        <a:rPr sz="3200" spc="-10" dirty="0">
                          <a:latin typeface="Twinkl Cursive Looped" panose="02000000000000000000" pitchFamily="2" charset="0"/>
                          <a:cs typeface="Verdana"/>
                        </a:rPr>
                        <a:t>March</a:t>
                      </a:r>
                      <a:endParaRPr sz="3200">
                        <a:latin typeface="Twinkl Cursive Looped" panose="02000000000000000000" pitchFamily="2" charset="0"/>
                        <a:cs typeface="Verdana"/>
                      </a:endParaRPr>
                    </a:p>
                  </a:txBody>
                  <a:tcPr marL="0" marR="0" marT="4318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40"/>
                        </a:spcBef>
                      </a:pPr>
                      <a:r>
                        <a:rPr sz="3200" dirty="0">
                          <a:latin typeface="Twinkl Cursive Looped" panose="02000000000000000000" pitchFamily="2" charset="0"/>
                          <a:cs typeface="Verdana"/>
                        </a:rPr>
                        <a:t>Places</a:t>
                      </a:r>
                      <a:r>
                        <a:rPr sz="3200" spc="-120" dirty="0">
                          <a:latin typeface="Twinkl Cursive Looped" panose="02000000000000000000" pitchFamily="2" charset="0"/>
                          <a:cs typeface="Verdana"/>
                        </a:rPr>
                        <a:t> </a:t>
                      </a:r>
                      <a:r>
                        <a:rPr sz="3200" spc="-95" dirty="0">
                          <a:latin typeface="Twinkl Cursive Looped" panose="02000000000000000000" pitchFamily="2" charset="0"/>
                          <a:cs typeface="Verdana"/>
                        </a:rPr>
                        <a:t>must </a:t>
                      </a:r>
                      <a:r>
                        <a:rPr sz="3200" spc="75" dirty="0">
                          <a:latin typeface="Twinkl Cursive Looped" panose="02000000000000000000" pitchFamily="2" charset="0"/>
                          <a:cs typeface="Verdana"/>
                        </a:rPr>
                        <a:t>be</a:t>
                      </a:r>
                      <a:r>
                        <a:rPr sz="3200" spc="-90" dirty="0">
                          <a:latin typeface="Twinkl Cursive Looped" panose="02000000000000000000" pitchFamily="2" charset="0"/>
                          <a:cs typeface="Verdana"/>
                        </a:rPr>
                        <a:t> </a:t>
                      </a:r>
                      <a:r>
                        <a:rPr sz="3200" spc="-10" dirty="0">
                          <a:latin typeface="Twinkl Cursive Looped" panose="02000000000000000000" pitchFamily="2" charset="0"/>
                          <a:cs typeface="Verdana"/>
                        </a:rPr>
                        <a:t>accepted/refused</a:t>
                      </a:r>
                      <a:endParaRPr sz="3200" dirty="0">
                        <a:latin typeface="Twinkl Cursive Looped" panose="02000000000000000000" pitchFamily="2" charset="0"/>
                        <a:cs typeface="Verdana"/>
                      </a:endParaRPr>
                    </a:p>
                  </a:txBody>
                  <a:tcPr marL="0" marR="0" marT="4318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06705">
                <a:tc>
                  <a:txBody>
                    <a:bodyPr/>
                    <a:lstStyle/>
                    <a:p>
                      <a:pPr marL="91440">
                        <a:lnSpc>
                          <a:spcPct val="100000"/>
                        </a:lnSpc>
                        <a:spcBef>
                          <a:spcPts val="340"/>
                        </a:spcBef>
                      </a:pPr>
                      <a:r>
                        <a:rPr sz="3200" spc="-55" dirty="0">
                          <a:latin typeface="Twinkl Cursive Looped" panose="02000000000000000000" pitchFamily="2" charset="0"/>
                          <a:cs typeface="Verdana"/>
                        </a:rPr>
                        <a:t>Tuesday</a:t>
                      </a:r>
                      <a:r>
                        <a:rPr sz="3200" spc="-105" dirty="0">
                          <a:latin typeface="Twinkl Cursive Looped" panose="02000000000000000000" pitchFamily="2" charset="0"/>
                          <a:cs typeface="Verdana"/>
                        </a:rPr>
                        <a:t> </a:t>
                      </a:r>
                      <a:r>
                        <a:rPr sz="3200" spc="-55" dirty="0">
                          <a:latin typeface="Twinkl Cursive Looped" panose="02000000000000000000" pitchFamily="2" charset="0"/>
                          <a:cs typeface="Verdana"/>
                        </a:rPr>
                        <a:t>13</a:t>
                      </a:r>
                      <a:r>
                        <a:rPr sz="2800" spc="-82" baseline="24691" dirty="0">
                          <a:latin typeface="Twinkl Cursive Looped" panose="02000000000000000000" pitchFamily="2" charset="0"/>
                          <a:cs typeface="Verdana"/>
                        </a:rPr>
                        <a:t>th</a:t>
                      </a:r>
                      <a:r>
                        <a:rPr sz="2800" spc="67" baseline="24691" dirty="0">
                          <a:latin typeface="Twinkl Cursive Looped" panose="02000000000000000000" pitchFamily="2" charset="0"/>
                          <a:cs typeface="Verdana"/>
                        </a:rPr>
                        <a:t> </a:t>
                      </a:r>
                      <a:r>
                        <a:rPr sz="3200" spc="-20" dirty="0">
                          <a:latin typeface="Twinkl Cursive Looped" panose="02000000000000000000" pitchFamily="2" charset="0"/>
                          <a:cs typeface="Verdana"/>
                        </a:rPr>
                        <a:t>April</a:t>
                      </a:r>
                      <a:endParaRPr sz="3200">
                        <a:latin typeface="Twinkl Cursive Looped" panose="02000000000000000000" pitchFamily="2" charset="0"/>
                        <a:cs typeface="Verdana"/>
                      </a:endParaRPr>
                    </a:p>
                  </a:txBody>
                  <a:tcPr marL="0" marR="0" marT="4318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91440">
                        <a:lnSpc>
                          <a:spcPct val="100000"/>
                        </a:lnSpc>
                        <a:spcBef>
                          <a:spcPts val="340"/>
                        </a:spcBef>
                      </a:pPr>
                      <a:r>
                        <a:rPr sz="3200" dirty="0">
                          <a:latin typeface="Twinkl Cursive Looped" panose="02000000000000000000" pitchFamily="2" charset="0"/>
                          <a:cs typeface="Verdana"/>
                        </a:rPr>
                        <a:t>Deadline</a:t>
                      </a:r>
                      <a:r>
                        <a:rPr sz="3200" spc="-105" dirty="0">
                          <a:latin typeface="Twinkl Cursive Looped" panose="02000000000000000000" pitchFamily="2" charset="0"/>
                          <a:cs typeface="Verdana"/>
                        </a:rPr>
                        <a:t> </a:t>
                      </a:r>
                      <a:r>
                        <a:rPr sz="3200" spc="-60" dirty="0">
                          <a:latin typeface="Twinkl Cursive Looped" panose="02000000000000000000" pitchFamily="2" charset="0"/>
                          <a:cs typeface="Verdana"/>
                        </a:rPr>
                        <a:t>for</a:t>
                      </a:r>
                      <a:r>
                        <a:rPr sz="3200" spc="-75" dirty="0">
                          <a:latin typeface="Twinkl Cursive Looped" panose="02000000000000000000" pitchFamily="2" charset="0"/>
                          <a:cs typeface="Verdana"/>
                        </a:rPr>
                        <a:t> </a:t>
                      </a:r>
                      <a:r>
                        <a:rPr sz="3200" dirty="0">
                          <a:latin typeface="Twinkl Cursive Looped" panose="02000000000000000000" pitchFamily="2" charset="0"/>
                          <a:cs typeface="Verdana"/>
                        </a:rPr>
                        <a:t>appeals</a:t>
                      </a:r>
                      <a:r>
                        <a:rPr sz="3200" spc="-105" dirty="0">
                          <a:latin typeface="Twinkl Cursive Looped" panose="02000000000000000000" pitchFamily="2" charset="0"/>
                          <a:cs typeface="Verdana"/>
                        </a:rPr>
                        <a:t> </a:t>
                      </a:r>
                      <a:r>
                        <a:rPr sz="3200" spc="-10" dirty="0">
                          <a:latin typeface="Twinkl Cursive Looped" panose="02000000000000000000" pitchFamily="2" charset="0"/>
                          <a:cs typeface="Verdana"/>
                        </a:rPr>
                        <a:t>to</a:t>
                      </a:r>
                      <a:r>
                        <a:rPr sz="3200" spc="-55" dirty="0">
                          <a:latin typeface="Twinkl Cursive Looped" panose="02000000000000000000" pitchFamily="2" charset="0"/>
                          <a:cs typeface="Verdana"/>
                        </a:rPr>
                        <a:t> </a:t>
                      </a:r>
                      <a:r>
                        <a:rPr sz="3200" spc="75" dirty="0">
                          <a:latin typeface="Twinkl Cursive Looped" panose="02000000000000000000" pitchFamily="2" charset="0"/>
                          <a:cs typeface="Verdana"/>
                        </a:rPr>
                        <a:t>be</a:t>
                      </a:r>
                      <a:r>
                        <a:rPr sz="3200" spc="-70" dirty="0">
                          <a:latin typeface="Twinkl Cursive Looped" panose="02000000000000000000" pitchFamily="2" charset="0"/>
                          <a:cs typeface="Verdana"/>
                        </a:rPr>
                        <a:t> </a:t>
                      </a:r>
                      <a:r>
                        <a:rPr sz="3200" spc="-10" dirty="0">
                          <a:latin typeface="Twinkl Cursive Looped" panose="02000000000000000000" pitchFamily="2" charset="0"/>
                          <a:cs typeface="Verdana"/>
                        </a:rPr>
                        <a:t>submitted</a:t>
                      </a:r>
                      <a:endParaRPr sz="3200" dirty="0">
                        <a:latin typeface="Twinkl Cursive Looped" panose="02000000000000000000" pitchFamily="2" charset="0"/>
                        <a:cs typeface="Verdana"/>
                      </a:endParaRPr>
                    </a:p>
                  </a:txBody>
                  <a:tcPr marL="0" marR="0" marT="4318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7966002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8" name="Freeform 2">
            <a:extLst>
              <a:ext uri="{FF2B5EF4-FFF2-40B4-BE49-F238E27FC236}">
                <a16:creationId xmlns:a16="http://schemas.microsoft.com/office/drawing/2014/main" id="{E18AC1FB-C1AD-64BF-FBE3-DD6CC7E0D0E5}"/>
              </a:ext>
            </a:extLst>
          </p:cNvPr>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2219981" y="430563"/>
            <a:ext cx="13792200" cy="923330"/>
          </a:xfrm>
          <a:prstGeom prst="rect">
            <a:avLst/>
          </a:prstGeom>
        </p:spPr>
        <p:txBody>
          <a:bodyPr wrap="square" lIns="0" tIns="0" rIns="0" bIns="0" rtlCol="0" anchor="t">
            <a:spAutoFit/>
          </a:bodyPr>
          <a:lstStyle/>
          <a:p>
            <a:pPr algn="ctr"/>
            <a:r>
              <a:rPr lang="en-GB" sz="6000" u="sng" dirty="0">
                <a:solidFill>
                  <a:srgbClr val="1D515E"/>
                </a:solidFill>
                <a:latin typeface="Twinkl Cursive Looped" panose="02000000000000000000" pitchFamily="2" charset="0"/>
                <a:ea typeface="Ballpoint"/>
                <a:cs typeface="Ballpoint"/>
                <a:sym typeface="Ballpoint"/>
              </a:rPr>
              <a:t>Resources</a:t>
            </a:r>
            <a:endParaRPr lang="en-US" sz="6000" u="sng" dirty="0">
              <a:solidFill>
                <a:srgbClr val="1D515E"/>
              </a:solidFill>
              <a:latin typeface="Twinkl Cursive Looped" panose="02000000000000000000" pitchFamily="2" charset="0"/>
              <a:ea typeface="Ballpoint"/>
              <a:cs typeface="Ballpoint"/>
              <a:sym typeface="Ballpoint"/>
            </a:endParaRPr>
          </a:p>
        </p:txBody>
      </p:sp>
      <p:sp>
        <p:nvSpPr>
          <p:cNvPr id="11" name="Freeform 8">
            <a:extLst>
              <a:ext uri="{FF2B5EF4-FFF2-40B4-BE49-F238E27FC236}">
                <a16:creationId xmlns:a16="http://schemas.microsoft.com/office/drawing/2014/main" id="{E71F37DC-321F-51CC-3821-991F34CDF452}"/>
              </a:ext>
            </a:extLst>
          </p:cNvPr>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 name="TextBox 1">
            <a:extLst>
              <a:ext uri="{FF2B5EF4-FFF2-40B4-BE49-F238E27FC236}">
                <a16:creationId xmlns:a16="http://schemas.microsoft.com/office/drawing/2014/main" id="{970A121A-003F-06E7-6DC1-62598ACBD773}"/>
              </a:ext>
            </a:extLst>
          </p:cNvPr>
          <p:cNvSpPr txBox="1"/>
          <p:nvPr/>
        </p:nvSpPr>
        <p:spPr>
          <a:xfrm>
            <a:off x="2807803" y="1586533"/>
            <a:ext cx="14696419" cy="7755969"/>
          </a:xfrm>
          <a:prstGeom prst="rect">
            <a:avLst/>
          </a:prstGeom>
        </p:spPr>
        <p:txBody>
          <a:bodyPr wrap="square" lIns="0" tIns="0" rIns="0" bIns="0" rtlCol="0" anchor="t">
            <a:spAutoFit/>
          </a:bodyPr>
          <a:lstStyle/>
          <a:p>
            <a:r>
              <a:rPr lang="en-GB" sz="3200" dirty="0">
                <a:solidFill>
                  <a:srgbClr val="1D515E"/>
                </a:solidFill>
                <a:latin typeface="Twinkl Cursive Looped" panose="02000000000000000000" pitchFamily="2" charset="0"/>
                <a:ea typeface="Barlow"/>
                <a:cs typeface="Barlow"/>
                <a:sym typeface="Barlow"/>
              </a:rPr>
              <a:t>Kent Test Familiarisation Booklet</a:t>
            </a:r>
          </a:p>
          <a:p>
            <a:r>
              <a:rPr lang="en-GB" sz="3200" dirty="0">
                <a:solidFill>
                  <a:srgbClr val="1D515E"/>
                </a:solidFill>
                <a:latin typeface="Twinkl Cursive Looped" panose="02000000000000000000" pitchFamily="2" charset="0"/>
                <a:ea typeface="Barlow"/>
                <a:cs typeface="Barlow"/>
                <a:sym typeface="Barlow"/>
                <a:hlinkClick r:id="rId8"/>
              </a:rPr>
              <a:t>https://www.kent.gov.uk/data/assets/pdf_file/0014/14513/Kent-Test-familiarisation-booklet.pdf</a:t>
            </a:r>
            <a:endParaRPr lang="en-GB" sz="3200" dirty="0">
              <a:solidFill>
                <a:srgbClr val="1D515E"/>
              </a:solidFill>
              <a:latin typeface="Twinkl Cursive Looped" panose="02000000000000000000" pitchFamily="2" charset="0"/>
              <a:ea typeface="Barlow"/>
              <a:cs typeface="Barlow"/>
              <a:sym typeface="Barlow"/>
            </a:endParaRP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GL Assessment Familiarisation Materials</a:t>
            </a:r>
          </a:p>
          <a:p>
            <a:r>
              <a:rPr lang="en-GB" sz="3200" dirty="0">
                <a:solidFill>
                  <a:srgbClr val="1D515E"/>
                </a:solidFill>
                <a:latin typeface="Twinkl Cursive Looped" panose="02000000000000000000" pitchFamily="2" charset="0"/>
                <a:ea typeface="Barlow"/>
                <a:cs typeface="Barlow"/>
                <a:sym typeface="Barlow"/>
                <a:hlinkClick r:id="rId9"/>
              </a:rPr>
              <a:t>https://www.gl-assessment.co.uk/products/11plus-series-11-plus-practice-papers/11plus-familiarisation-materials/</a:t>
            </a:r>
            <a:endParaRPr lang="en-GB" sz="3200" dirty="0">
              <a:solidFill>
                <a:srgbClr val="1D515E"/>
              </a:solidFill>
              <a:latin typeface="Twinkl Cursive Looped" panose="02000000000000000000" pitchFamily="2" charset="0"/>
              <a:ea typeface="Barlow"/>
              <a:cs typeface="Barlow"/>
              <a:sym typeface="Barlow"/>
            </a:endParaRPr>
          </a:p>
          <a:p>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rPr>
              <a:t>CGP Materials</a:t>
            </a:r>
          </a:p>
          <a:p>
            <a:r>
              <a:rPr lang="en-GB" sz="3200" dirty="0">
                <a:solidFill>
                  <a:srgbClr val="1D515E"/>
                </a:solidFill>
                <a:latin typeface="Twinkl Cursive Looped" panose="02000000000000000000" pitchFamily="2" charset="0"/>
                <a:ea typeface="Barlow"/>
                <a:cs typeface="Barlow"/>
                <a:sym typeface="Barlow"/>
                <a:hlinkClick r:id="rId10"/>
              </a:rPr>
              <a:t>https://www.cgpbooks.co.uk/info/preparing-for-the-11-plus-with-cgp/free-11-plus-practice-tests</a:t>
            </a:r>
            <a:endParaRPr lang="en-GB" sz="3200" dirty="0">
              <a:solidFill>
                <a:srgbClr val="1D515E"/>
              </a:solidFill>
              <a:latin typeface="Twinkl Cursive Looped" panose="02000000000000000000" pitchFamily="2" charset="0"/>
              <a:ea typeface="Barlow"/>
              <a:cs typeface="Barlow"/>
              <a:sym typeface="Barlow"/>
            </a:endParaRPr>
          </a:p>
          <a:p>
            <a:endParaRPr lang="en-GB" sz="3200" dirty="0">
              <a:solidFill>
                <a:srgbClr val="1D515E"/>
              </a:solidFill>
              <a:latin typeface="Twinkl Cursive Looped" panose="02000000000000000000" pitchFamily="2" charset="0"/>
              <a:ea typeface="Barlow"/>
              <a:cs typeface="Barlow"/>
              <a:sym typeface="Barlow"/>
            </a:endParaRPr>
          </a:p>
          <a:p>
            <a:r>
              <a:rPr lang="en-GB" sz="3200" dirty="0" err="1">
                <a:solidFill>
                  <a:srgbClr val="1D515E"/>
                </a:solidFill>
                <a:latin typeface="Twinkl Cursive Looped" panose="02000000000000000000" pitchFamily="2" charset="0"/>
                <a:ea typeface="Barlow"/>
                <a:cs typeface="Barlow"/>
                <a:sym typeface="Barlow"/>
              </a:rPr>
              <a:t>ElevenPlusExams</a:t>
            </a:r>
            <a:endParaRPr lang="en-GB" sz="3200" dirty="0">
              <a:solidFill>
                <a:srgbClr val="1D515E"/>
              </a:solidFill>
              <a:latin typeface="Twinkl Cursive Looped" panose="02000000000000000000" pitchFamily="2" charset="0"/>
              <a:ea typeface="Barlow"/>
              <a:cs typeface="Barlow"/>
              <a:sym typeface="Barlow"/>
            </a:endParaRPr>
          </a:p>
          <a:p>
            <a:r>
              <a:rPr lang="en-GB" sz="3200" dirty="0">
                <a:solidFill>
                  <a:srgbClr val="1D515E"/>
                </a:solidFill>
                <a:latin typeface="Twinkl Cursive Looped" panose="02000000000000000000" pitchFamily="2" charset="0"/>
                <a:ea typeface="Barlow"/>
                <a:cs typeface="Barlow"/>
                <a:sym typeface="Barlow"/>
                <a:hlinkClick r:id="rId11"/>
              </a:rPr>
              <a:t>https://www.elevenplusexams.co.uk/</a:t>
            </a:r>
            <a:endParaRPr lang="en-GB" sz="3200" dirty="0">
              <a:solidFill>
                <a:srgbClr val="1D515E"/>
              </a:solidFill>
              <a:latin typeface="Twinkl Cursive Looped" panose="02000000000000000000" pitchFamily="2" charset="0"/>
              <a:ea typeface="Barlow"/>
              <a:cs typeface="Barlow"/>
              <a:sym typeface="Barlow"/>
            </a:endParaRPr>
          </a:p>
          <a:p>
            <a:endParaRPr lang="en-GB" sz="3200" dirty="0">
              <a:solidFill>
                <a:srgbClr val="1D515E"/>
              </a:solidFill>
              <a:latin typeface="Twinkl Cursive Looped" panose="02000000000000000000" pitchFamily="2" charset="0"/>
              <a:ea typeface="Barlow"/>
              <a:cs typeface="Barlow"/>
              <a:sym typeface="Barlow"/>
            </a:endParaRPr>
          </a:p>
          <a:p>
            <a:r>
              <a:rPr lang="en-GB" sz="2400" b="1" dirty="0">
                <a:solidFill>
                  <a:srgbClr val="1D515E"/>
                </a:solidFill>
                <a:latin typeface="Twinkl Cursive Looped" panose="02000000000000000000" pitchFamily="2" charset="0"/>
                <a:ea typeface="Barlow"/>
                <a:cs typeface="Barlow"/>
                <a:sym typeface="Barlow"/>
              </a:rPr>
              <a:t>None of these links constitute an endorsement by the school or by any individual.</a:t>
            </a:r>
          </a:p>
        </p:txBody>
      </p:sp>
    </p:spTree>
    <p:extLst>
      <p:ext uri="{BB962C8B-B14F-4D97-AF65-F5344CB8AC3E}">
        <p14:creationId xmlns:p14="http://schemas.microsoft.com/office/powerpoint/2010/main" val="3023377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DFFFE"/>
        </a:solidFill>
        <a:effectLst/>
      </p:bgPr>
    </p:bg>
    <p:spTree>
      <p:nvGrpSpPr>
        <p:cNvPr id="1" name=""/>
        <p:cNvGrpSpPr/>
        <p:nvPr/>
      </p:nvGrpSpPr>
      <p:grpSpPr>
        <a:xfrm>
          <a:off x="0" y="0"/>
          <a:ext cx="0" cy="0"/>
          <a:chOff x="0" y="0"/>
          <a:chExt cx="0" cy="0"/>
        </a:xfrm>
      </p:grpSpPr>
      <p:sp>
        <p:nvSpPr>
          <p:cNvPr id="2" name="Freeform 2"/>
          <p:cNvSpPr/>
          <p:nvPr/>
        </p:nvSpPr>
        <p:spPr>
          <a:xfrm rot="-5400000">
            <a:off x="-1335890" y="7024231"/>
            <a:ext cx="4318868" cy="5220609"/>
          </a:xfrm>
          <a:custGeom>
            <a:avLst/>
            <a:gdLst/>
            <a:ahLst/>
            <a:cxnLst/>
            <a:rect l="l" t="t" r="r" b="b"/>
            <a:pathLst>
              <a:path w="4318868" h="5220609">
                <a:moveTo>
                  <a:pt x="0" y="0"/>
                </a:moveTo>
                <a:lnTo>
                  <a:pt x="4318867" y="0"/>
                </a:lnTo>
                <a:lnTo>
                  <a:pt x="4318867"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a:off x="-885020" y="-2610305"/>
            <a:ext cx="4318868" cy="5220609"/>
          </a:xfrm>
          <a:custGeom>
            <a:avLst/>
            <a:gdLst/>
            <a:ahLst/>
            <a:cxnLst/>
            <a:rect l="l" t="t" r="r" b="b"/>
            <a:pathLst>
              <a:path w="4318868" h="5220609">
                <a:moveTo>
                  <a:pt x="0" y="0"/>
                </a:moveTo>
                <a:lnTo>
                  <a:pt x="4318868" y="0"/>
                </a:lnTo>
                <a:lnTo>
                  <a:pt x="4318868" y="5220610"/>
                </a:lnTo>
                <a:lnTo>
                  <a:pt x="0" y="522061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rot="-5400000">
            <a:off x="15550737" y="-2795316"/>
            <a:ext cx="4318868" cy="5220609"/>
          </a:xfrm>
          <a:custGeom>
            <a:avLst/>
            <a:gdLst/>
            <a:ahLst/>
            <a:cxnLst/>
            <a:rect l="l" t="t" r="r" b="b"/>
            <a:pathLst>
              <a:path w="4318868" h="5220609">
                <a:moveTo>
                  <a:pt x="0" y="0"/>
                </a:moveTo>
                <a:lnTo>
                  <a:pt x="4318868" y="0"/>
                </a:lnTo>
                <a:lnTo>
                  <a:pt x="4318868" y="5220609"/>
                </a:lnTo>
                <a:lnTo>
                  <a:pt x="0" y="522060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Freeform 5"/>
          <p:cNvSpPr/>
          <p:nvPr/>
        </p:nvSpPr>
        <p:spPr>
          <a:xfrm rot="-1991849" flipV="1">
            <a:off x="15344788" y="7118363"/>
            <a:ext cx="4318868" cy="5220609"/>
          </a:xfrm>
          <a:custGeom>
            <a:avLst/>
            <a:gdLst/>
            <a:ahLst/>
            <a:cxnLst/>
            <a:rect l="l" t="t" r="r" b="b"/>
            <a:pathLst>
              <a:path w="4318868" h="5220609">
                <a:moveTo>
                  <a:pt x="0" y="5220610"/>
                </a:moveTo>
                <a:lnTo>
                  <a:pt x="4318868" y="5220610"/>
                </a:lnTo>
                <a:lnTo>
                  <a:pt x="4318868" y="0"/>
                </a:lnTo>
                <a:lnTo>
                  <a:pt x="0" y="0"/>
                </a:lnTo>
                <a:lnTo>
                  <a:pt x="0" y="522061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14268022" y="9634536"/>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2219981" y="-3381437"/>
            <a:ext cx="2042437" cy="4114800"/>
          </a:xfrm>
          <a:custGeom>
            <a:avLst/>
            <a:gdLst/>
            <a:ahLst/>
            <a:cxnLst/>
            <a:rect l="l" t="t" r="r" b="b"/>
            <a:pathLst>
              <a:path w="2042437" h="4114800">
                <a:moveTo>
                  <a:pt x="0" y="0"/>
                </a:moveTo>
                <a:lnTo>
                  <a:pt x="2042437" y="0"/>
                </a:lnTo>
                <a:lnTo>
                  <a:pt x="204243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920601" y="7024231"/>
            <a:ext cx="2949301" cy="2590022"/>
          </a:xfrm>
          <a:custGeom>
            <a:avLst/>
            <a:gdLst/>
            <a:ahLst/>
            <a:cxnLst/>
            <a:rect l="l" t="t" r="r" b="b"/>
            <a:pathLst>
              <a:path w="2949301" h="2590022">
                <a:moveTo>
                  <a:pt x="0" y="0"/>
                </a:moveTo>
                <a:lnTo>
                  <a:pt x="2949301" y="0"/>
                </a:lnTo>
                <a:lnTo>
                  <a:pt x="2949301" y="2590023"/>
                </a:lnTo>
                <a:lnTo>
                  <a:pt x="0" y="259002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14309999" y="-1856659"/>
            <a:ext cx="2949301" cy="2590022"/>
          </a:xfrm>
          <a:custGeom>
            <a:avLst/>
            <a:gdLst/>
            <a:ahLst/>
            <a:cxnLst/>
            <a:rect l="l" t="t" r="r" b="b"/>
            <a:pathLst>
              <a:path w="2949301" h="2590022">
                <a:moveTo>
                  <a:pt x="0" y="0"/>
                </a:moveTo>
                <a:lnTo>
                  <a:pt x="2949301" y="0"/>
                </a:lnTo>
                <a:lnTo>
                  <a:pt x="2949301" y="2590022"/>
                </a:lnTo>
                <a:lnTo>
                  <a:pt x="0" y="259002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4008554" y="2475691"/>
            <a:ext cx="10270892" cy="5545167"/>
          </a:xfrm>
          <a:prstGeom prst="rect">
            <a:avLst/>
          </a:prstGeom>
        </p:spPr>
        <p:txBody>
          <a:bodyPr lIns="0" tIns="0" rIns="0" bIns="0" rtlCol="0" anchor="t">
            <a:spAutoFit/>
          </a:bodyPr>
          <a:lstStyle/>
          <a:p>
            <a:pPr algn="ctr">
              <a:lnSpc>
                <a:spcPts val="19465"/>
              </a:lnSpc>
            </a:pPr>
            <a:r>
              <a:rPr lang="en-US" sz="21628">
                <a:solidFill>
                  <a:srgbClr val="1D515E"/>
                </a:solidFill>
                <a:latin typeface="Ballpoint"/>
                <a:ea typeface="Ballpoint"/>
                <a:cs typeface="Ballpoint"/>
                <a:sym typeface="Ballpoint"/>
              </a:rPr>
              <a:t>THANK</a:t>
            </a:r>
          </a:p>
          <a:p>
            <a:pPr algn="ctr">
              <a:lnSpc>
                <a:spcPts val="19465"/>
              </a:lnSpc>
            </a:pPr>
            <a:r>
              <a:rPr lang="en-US" sz="21628">
                <a:solidFill>
                  <a:srgbClr val="1D515E"/>
                </a:solidFill>
                <a:latin typeface="Ballpoint"/>
                <a:ea typeface="Ballpoint"/>
                <a:cs typeface="Ballpoint"/>
                <a:sym typeface="Ballpoint"/>
              </a:rPr>
              <a:t>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2833E7C7DA44364998E98C11CD20F04B" ma:contentTypeVersion="13" ma:contentTypeDescription="Create a new document." ma:contentTypeScope="" ma:versionID="cdab2369860a620f14f47ff32db8dfe2">
  <xsd:schema xmlns:xsd="http://www.w3.org/2001/XMLSchema" xmlns:xs="http://www.w3.org/2001/XMLSchema" xmlns:p="http://schemas.microsoft.com/office/2006/metadata/properties" xmlns:ns2="f1be41eb-afa1-469d-abec-b2631e6ae789" xmlns:ns3="efd956c2-3a39-4254-8e88-07c88633321a" targetNamespace="http://schemas.microsoft.com/office/2006/metadata/properties" ma:root="true" ma:fieldsID="519e0442afb16e4870854fe5cf2c7a10" ns2:_="" ns3:_="">
    <xsd:import namespace="f1be41eb-afa1-469d-abec-b2631e6ae789"/>
    <xsd:import namespace="efd956c2-3a39-4254-8e88-07c88633321a"/>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DateTaken" minOccurs="0"/>
                <xsd:element ref="ns3:MediaServiceGenerationTime" minOccurs="0"/>
                <xsd:element ref="ns3:MediaServiceEventHashCode" minOccurs="0"/>
                <xsd:element ref="ns3:MediaLengthInSeconds" minOccurs="0"/>
                <xsd:element ref="ns3:MediaServiceBillingMetadata" minOccurs="0"/>
                <xsd:element ref="ns3:MediaServiceLocation" minOccurs="0"/>
                <xsd:element ref="ns3:lcf76f155ced4ddcb4097134ff3c332f" minOccurs="0"/>
                <xsd:element ref="ns2:TaxCatchAll"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1be41eb-afa1-469d-abec-b2631e6ae78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2" nillable="true" ma:displayName="Taxonomy Catch All Column" ma:hidden="true" ma:list="{9e0ee103-b137-48d4-a625-490a223eb0a4}" ma:internalName="TaxCatchAll" ma:showField="CatchAllData" ma:web="f1be41eb-afa1-469d-abec-b2631e6ae78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fd956c2-3a39-4254-8e88-07c88633321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e9b771e-a0b3-4213-b0bc-7089e0a06562"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f1be41eb-afa1-469d-abec-b2631e6ae789">6QPQUMM5CVVN-577938219-199052</_dlc_DocId>
    <_dlc_DocIdUrl xmlns="f1be41eb-afa1-469d-abec-b2631e6ae789">
      <Url>https://churchillhawkinge.sharepoint.com/sites/StaffShared/_layouts/15/DocIdRedir.aspx?ID=6QPQUMM5CVVN-577938219-199052</Url>
      <Description>6QPQUMM5CVVN-577938219-199052</Description>
    </_dlc_DocIdUrl>
    <TaxCatchAll xmlns="f1be41eb-afa1-469d-abec-b2631e6ae789" xsi:nil="true"/>
    <lcf76f155ced4ddcb4097134ff3c332f xmlns="efd956c2-3a39-4254-8e88-07c88633321a">
      <Terms xmlns="http://schemas.microsoft.com/office/infopath/2007/PartnerControls"/>
    </lcf76f155ced4ddcb4097134ff3c332f>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72E55DF-153E-46EF-AF25-E01C2BF23496}">
  <ds:schemaRefs>
    <ds:schemaRef ds:uri="http://schemas.microsoft.com/sharepoint/events"/>
  </ds:schemaRefs>
</ds:datastoreItem>
</file>

<file path=customXml/itemProps2.xml><?xml version="1.0" encoding="utf-8"?>
<ds:datastoreItem xmlns:ds="http://schemas.openxmlformats.org/officeDocument/2006/customXml" ds:itemID="{7F5CAEAE-A4AB-4B2D-88EA-0BB29E34A7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1be41eb-afa1-469d-abec-b2631e6ae789"/>
    <ds:schemaRef ds:uri="efd956c2-3a39-4254-8e88-07c8863332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7C6E149-273B-4A2E-BE3C-F5DC95127B54}">
  <ds:schemaRefs>
    <ds:schemaRef ds:uri="efd956c2-3a39-4254-8e88-07c88633321a"/>
    <ds:schemaRef ds:uri="f1be41eb-afa1-469d-abec-b2631e6ae789"/>
    <ds:schemaRef ds:uri="http://purl.org/dc/elements/1.1/"/>
    <ds:schemaRef ds:uri="http://purl.org/dc/terms/"/>
    <ds:schemaRef ds:uri="http://schemas.microsoft.com/office/infopath/2007/PartnerControls"/>
    <ds:schemaRef ds:uri="http://schemas.openxmlformats.org/package/2006/metadata/core-properties"/>
    <ds:schemaRef ds:uri="http://schemas.microsoft.com/office/2006/metadata/properties"/>
    <ds:schemaRef ds:uri="http://schemas.microsoft.com/office/2006/documentManagement/types"/>
    <ds:schemaRef ds:uri="http://www.w3.org/XML/1998/namespace"/>
    <ds:schemaRef ds:uri="http://purl.org/dc/dcmitype/"/>
  </ds:schemaRefs>
</ds:datastoreItem>
</file>

<file path=customXml/itemProps4.xml><?xml version="1.0" encoding="utf-8"?>
<ds:datastoreItem xmlns:ds="http://schemas.openxmlformats.org/officeDocument/2006/customXml" ds:itemID="{CF910A59-D4A3-467C-8ECE-5049C276E6A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216</TotalTime>
  <Words>1623</Words>
  <Application>Microsoft Office PowerPoint</Application>
  <PresentationFormat>Custom</PresentationFormat>
  <Paragraphs>236</Paragraphs>
  <Slides>28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Twinkl Cursive Looped</vt:lpstr>
      <vt:lpstr>Arial</vt:lpstr>
      <vt:lpstr>Calibri</vt:lpstr>
      <vt:lpstr>Aptos</vt:lpstr>
      <vt:lpstr>Ballpoint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Simple Abstract Cute Group Project Presentation</dc:title>
  <dc:creator>Katie Dullam</dc:creator>
  <cp:lastModifiedBy>Zoe Stone</cp:lastModifiedBy>
  <cp:revision>37</cp:revision>
  <dcterms:created xsi:type="dcterms:W3CDTF">2006-08-16T00:00:00Z</dcterms:created>
  <dcterms:modified xsi:type="dcterms:W3CDTF">2026-06-16T16:46:04Z</dcterms:modified>
  <dc:identifier>DAHJuQe26fA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0x0101002833E7C7DA44364998E98C11CD20F04B</vt:lpwstr>
  </property>
  <property fmtid="{D5CDD505-2E9C-101B-9397-08002B2CF9AE}" pid="3" name="_dlc_DocIdItemGuid">
    <vt:lpwstr>cf211eac-8a48-469b-85db-05eb5e5620e9</vt:lpwstr>
  </property>
  <property fmtid="{D5CDD505-2E9C-101B-9397-08002B2CF9AE}" pid="4" name="MediaServiceImageTags">
    <vt:lpwstr/>
  </property>
</Properties>
</file>